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71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077A-0CD2-4AAF-A55C-83839AE10EBA}" type="datetimeFigureOut">
              <a:rPr lang="uk-UA" smtClean="0"/>
              <a:pPr/>
              <a:t>08.11.2013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C59AC-2DD9-4B5F-935E-C4F509792FB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062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Молодший брат Миколи — Михайло — став поетом і перекладачем, відомим під літературним псевдонімом Михайло Орест. Ще один молодший брат — Дмитро Зеров — став ботаніком, академіком АН УРСР.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Після закінчення роботи, у комірчині сторожа міг займатися перекладами та історико-літературними студіями. За багатьма свідченнями, він завершив багаторічну роботу над українською версією «Енеїди» Вергілія. (Рукопис цього перекладу пропав або був знищений). Про це пише в листах до дружини. Останній з них датований 19 вересня 1937 року.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/>
              <a:t>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«Камена» (1924) написано </a:t>
            </a:r>
            <a:r>
              <a:rPr lang="ru-RU" dirty="0" err="1" smtClean="0"/>
              <a:t>саме</a:t>
            </a:r>
            <a:r>
              <a:rPr lang="ru-RU" dirty="0" smtClean="0"/>
              <a:t> тут.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Баришівці</a:t>
            </a:r>
            <a:r>
              <a:rPr lang="ru-RU" dirty="0" smtClean="0"/>
              <a:t> Зеров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перекладів</a:t>
            </a:r>
            <a:r>
              <a:rPr lang="ru-RU" dirty="0" smtClean="0"/>
              <a:t>, написав низку </a:t>
            </a:r>
            <a:r>
              <a:rPr lang="ru-RU" dirty="0" err="1" smtClean="0"/>
              <a:t>сонетів</a:t>
            </a:r>
            <a:r>
              <a:rPr lang="ru-RU" dirty="0" smtClean="0"/>
              <a:t> та </a:t>
            </a:r>
            <a:r>
              <a:rPr lang="ru-RU" dirty="0" err="1" smtClean="0"/>
              <a:t>сатир-пародій</a:t>
            </a:r>
            <a:r>
              <a:rPr lang="ru-RU" dirty="0" smtClean="0"/>
              <a:t>, </a:t>
            </a:r>
            <a:r>
              <a:rPr lang="ru-RU" dirty="0" err="1" smtClean="0"/>
              <a:t>кілька</a:t>
            </a:r>
            <a:r>
              <a:rPr lang="ru-RU" dirty="0" smtClean="0"/>
              <a:t> невеликих </a:t>
            </a:r>
            <a:r>
              <a:rPr lang="ru-RU" dirty="0" err="1" smtClean="0"/>
              <a:t>оповідань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baseline="0" dirty="0" smtClean="0"/>
              <a:t> (так </a:t>
            </a:r>
            <a:r>
              <a:rPr lang="ru-RU" baseline="0" dirty="0" err="1" smtClean="0"/>
              <a:t>звався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тоді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Київський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університет</a:t>
            </a:r>
            <a:r>
              <a:rPr lang="ru-RU" baseline="0" dirty="0" smtClean="0"/>
              <a:t>). Про </a:t>
            </a:r>
            <a:r>
              <a:rPr lang="ru-RU" baseline="0" dirty="0" err="1" smtClean="0"/>
              <a:t>лекції</a:t>
            </a:r>
            <a:r>
              <a:rPr lang="ru-RU" baseline="0" dirty="0" smtClean="0"/>
              <a:t> Зерова </a:t>
            </a:r>
            <a:r>
              <a:rPr lang="ru-RU" baseline="0" dirty="0" err="1" smtClean="0"/>
              <a:t>серед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студентів</a:t>
            </a:r>
            <a:r>
              <a:rPr lang="ru-RU" baseline="0" dirty="0" smtClean="0"/>
              <a:t> ходили </a:t>
            </a:r>
            <a:r>
              <a:rPr lang="ru-RU" baseline="0" dirty="0" err="1" smtClean="0"/>
              <a:t>легенди</a:t>
            </a:r>
            <a:r>
              <a:rPr lang="ru-RU" baseline="0" dirty="0" smtClean="0"/>
              <a:t>. </a:t>
            </a:r>
            <a:r>
              <a:rPr lang="ru-RU" baseline="0" dirty="0" err="1" smtClean="0"/>
              <a:t>Одночасно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викладав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українську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літературу</a:t>
            </a:r>
            <a:r>
              <a:rPr lang="ru-RU" baseline="0" dirty="0" smtClean="0"/>
              <a:t> в кооперативному </a:t>
            </a:r>
            <a:r>
              <a:rPr lang="ru-RU" baseline="0" dirty="0" err="1" smtClean="0"/>
              <a:t>технікумі</a:t>
            </a:r>
            <a:r>
              <a:rPr lang="ru-RU" baseline="0" dirty="0" smtClean="0"/>
              <a:t> та </a:t>
            </a:r>
            <a:r>
              <a:rPr lang="ru-RU" baseline="0" dirty="0" err="1" smtClean="0"/>
              <a:t>торгово-промисловій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школі</a:t>
            </a:r>
            <a:r>
              <a:rPr lang="ru-RU" baseline="0" dirty="0" smtClean="0"/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Серед них вирізнялася літературна група, що її стали називати неокласиками, одним з лідерів якої був Зеров. У грудні 1923 року відбулася перша зустріч Зерова з Миколою Хвильовим, коли той приїхав до Києва у складі харківської письменницької делегації «Гарту». Неокласики влаштовують літературні вечори, на яких намагаються згуртувати мистецькі сили, аби спрямувати їх у річище конструктивної праці. Прагнення Зерова розробити спільну платформу для консолідації літературного процесу кваліфікується офіційною владою як замах на ідеологічну цноту панфутуристів та </a:t>
            </a:r>
            <a:r>
              <a:rPr lang="uk-UA" dirty="0" err="1" smtClean="0"/>
              <a:t>гартованців</a:t>
            </a:r>
            <a:r>
              <a:rPr lang="uk-UA" dirty="0" smtClean="0"/>
              <a:t>, що викликає різкий спротив.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»; 20 січня відбувся диспут, на якому опонентами доповіді Дмитра Загула «Криза сучасної української лірики» виступили Микола Зеров, Юрій </a:t>
            </a:r>
            <a:r>
              <a:rPr lang="uk-UA" dirty="0" err="1" smtClean="0"/>
              <a:t>Меженко</a:t>
            </a:r>
            <a:r>
              <a:rPr lang="uk-UA" dirty="0" smtClean="0"/>
              <a:t>, Григорій Косинка, Михайло Івченко. Лідер «неокласиків» оцінював 1923-й як «рік літературного оживлення». Адже з'явилася низка яскравих імен, нових книг і журналів. На думку Зерова, йшов нормальний розвиток української літератури. Йому опонував Д. Загул, який, фактично, обстоював необхідність уніфікації та суворої регламентації як вибору ідеї твору, так і художніх засобів її вираження. Виразно окреслювалася конфронтація, що згодом трагічно відбилася на розвитку всієї української літератури.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першу збірку віршів Зерова, до якої, втім, було включено й перекладний розділ. Автор скромно виправдовував це перед сучасниками потребою розробляти мову і стиль, удосконалювати техніку й синтаксичну гнучкість української поезії, називаючи свої сонети «сухарями» на розкішному бенкеті поетичної фантазії.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Глибоке</a:t>
            </a:r>
            <a:r>
              <a:rPr lang="ru-RU" dirty="0" smtClean="0"/>
              <a:t> </a:t>
            </a:r>
            <a:r>
              <a:rPr lang="ru-RU" dirty="0" err="1" smtClean="0"/>
              <a:t>проникнення</a:t>
            </a:r>
            <a:r>
              <a:rPr lang="ru-RU" dirty="0" smtClean="0"/>
              <a:t> у </a:t>
            </a:r>
            <a:r>
              <a:rPr lang="ru-RU" dirty="0" err="1" smtClean="0"/>
              <a:t>філософську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</a:t>
            </a:r>
            <a:r>
              <a:rPr lang="ru-RU" dirty="0" err="1" smtClean="0"/>
              <a:t>вишукана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версифікативна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Зерова </a:t>
            </a:r>
            <a:r>
              <a:rPr lang="ru-RU" dirty="0" err="1" smtClean="0"/>
              <a:t>вражали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. </a:t>
            </a:r>
            <a:r>
              <a:rPr lang="ru-RU" dirty="0" err="1" smtClean="0"/>
              <a:t>Щоправда</a:t>
            </a:r>
            <a:r>
              <a:rPr lang="ru-RU" dirty="0" smtClean="0"/>
              <a:t>,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поетові</a:t>
            </a:r>
            <a:r>
              <a:rPr lang="ru-RU" dirty="0" smtClean="0"/>
              <a:t> закидав,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несучасний</a:t>
            </a:r>
            <a:r>
              <a:rPr lang="ru-RU" dirty="0" smtClean="0"/>
              <a:t>, </a:t>
            </a:r>
            <a:r>
              <a:rPr lang="ru-RU" dirty="0" err="1" smtClean="0"/>
              <a:t>байдужий</a:t>
            </a:r>
            <a:r>
              <a:rPr lang="ru-RU" dirty="0" smtClean="0"/>
              <a:t> до </a:t>
            </a:r>
            <a:r>
              <a:rPr lang="ru-RU" dirty="0" err="1" smtClean="0"/>
              <a:t>актуальних</a:t>
            </a:r>
            <a:r>
              <a:rPr lang="ru-RU" dirty="0" smtClean="0"/>
              <a:t> проблем. </a:t>
            </a:r>
            <a:r>
              <a:rPr lang="ru-RU" dirty="0" err="1" smtClean="0"/>
              <a:t>Підстави</a:t>
            </a:r>
            <a:r>
              <a:rPr lang="ru-RU" dirty="0" smtClean="0"/>
              <a:t> для таких </a:t>
            </a:r>
            <a:r>
              <a:rPr lang="ru-RU" dirty="0" err="1" smtClean="0"/>
              <a:t>тверджень</a:t>
            </a:r>
            <a:r>
              <a:rPr lang="ru-RU" dirty="0" smtClean="0"/>
              <a:t> давали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перший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історико-літературного</a:t>
            </a:r>
            <a:r>
              <a:rPr lang="ru-RU" dirty="0" smtClean="0"/>
              <a:t> </a:t>
            </a:r>
            <a:r>
              <a:rPr lang="ru-RU" dirty="0" err="1" smtClean="0"/>
              <a:t>нарису</a:t>
            </a:r>
            <a:r>
              <a:rPr lang="ru-RU" dirty="0" smtClean="0"/>
              <a:t> «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письменство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монографія</a:t>
            </a:r>
            <a:r>
              <a:rPr lang="ru-RU" dirty="0" smtClean="0"/>
              <a:t> «Леся </a:t>
            </a:r>
            <a:r>
              <a:rPr lang="ru-RU" dirty="0" err="1" smtClean="0"/>
              <a:t>Українка</a:t>
            </a:r>
            <a:r>
              <a:rPr lang="ru-RU" dirty="0" smtClean="0"/>
              <a:t>»,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видані</a:t>
            </a:r>
            <a:r>
              <a:rPr lang="ru-RU" dirty="0" smtClean="0"/>
              <a:t> 1924 року. Все </a:t>
            </a:r>
            <a:r>
              <a:rPr lang="ru-RU" dirty="0" err="1" smtClean="0"/>
              <a:t>це</a:t>
            </a:r>
            <a:r>
              <a:rPr lang="ru-RU" dirty="0" smtClean="0"/>
              <a:t>, </a:t>
            </a:r>
            <a:r>
              <a:rPr lang="ru-RU" dirty="0" err="1" smtClean="0"/>
              <a:t>вважали</a:t>
            </a:r>
            <a:r>
              <a:rPr lang="ru-RU" dirty="0" smtClean="0"/>
              <a:t> противники Зерова,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минулому</a:t>
            </a:r>
            <a:r>
              <a:rPr lang="ru-RU" dirty="0" smtClean="0"/>
              <a:t>, яке треба </a:t>
            </a:r>
            <a:r>
              <a:rPr lang="ru-RU" dirty="0" err="1" smtClean="0"/>
              <a:t>відкидати</a:t>
            </a:r>
            <a:r>
              <a:rPr lang="ru-RU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До попередніх докорів додавалися й нові: мовляв, Зеров майже не виступає як літературний критик. Проте 1925 рік можна вважати вершиною літературно-критичної діяльності М. Зерова. Тільки журнал «Життя і революція» вмістив 17 його матеріалів. А ще ж були публікації в інших часописах, виступи, лекції перед студентами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Програма</a:t>
            </a:r>
            <a:r>
              <a:rPr lang="ru-RU" dirty="0" smtClean="0"/>
              <a:t> М. Зерова </a:t>
            </a:r>
            <a:r>
              <a:rPr lang="ru-RU" dirty="0" err="1" smtClean="0"/>
              <a:t>вимагала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,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багатств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тверезо </a:t>
            </a:r>
            <a:r>
              <a:rPr lang="ru-RU" dirty="0" err="1" smtClean="0"/>
              <a:t>й</a:t>
            </a:r>
            <a:r>
              <a:rPr lang="ru-RU" dirty="0" smtClean="0"/>
              <a:t> реально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авторитетів</a:t>
            </a:r>
            <a:r>
              <a:rPr lang="ru-RU" dirty="0" smtClean="0"/>
              <a:t>, перенести на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ґрунт</a:t>
            </a:r>
            <a:r>
              <a:rPr lang="ru-RU" dirty="0" smtClean="0"/>
              <a:t> </a:t>
            </a:r>
            <a:r>
              <a:rPr lang="ru-RU" dirty="0" err="1" smtClean="0"/>
              <a:t>кращі</a:t>
            </a:r>
            <a:r>
              <a:rPr lang="ru-RU" dirty="0" smtClean="0"/>
              <a:t> твори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класики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в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піднесе</a:t>
            </a:r>
            <a:r>
              <a:rPr lang="ru-RU" dirty="0" smtClean="0"/>
              <a:t> «планку </a:t>
            </a:r>
            <a:r>
              <a:rPr lang="ru-RU" dirty="0" err="1" smtClean="0"/>
              <a:t>художності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врешті-решт</a:t>
            </a:r>
            <a:r>
              <a:rPr lang="ru-RU" dirty="0" smtClean="0"/>
              <a:t>, </a:t>
            </a:r>
            <a:r>
              <a:rPr lang="ru-RU" dirty="0" err="1" smtClean="0"/>
              <a:t>встановить</a:t>
            </a:r>
            <a:r>
              <a:rPr lang="ru-RU" dirty="0" smtClean="0"/>
              <a:t> атмосферу </a:t>
            </a:r>
            <a:r>
              <a:rPr lang="ru-RU" dirty="0" err="1" smtClean="0"/>
              <a:t>здорової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, а не </a:t>
            </a:r>
            <a:r>
              <a:rPr lang="ru-RU" dirty="0" err="1" smtClean="0"/>
              <a:t>кон'юнктурного</a:t>
            </a:r>
            <a:r>
              <a:rPr lang="ru-RU" dirty="0" smtClean="0"/>
              <a:t> </a:t>
            </a:r>
            <a:r>
              <a:rPr lang="ru-RU" dirty="0" err="1" smtClean="0"/>
              <a:t>протегування</a:t>
            </a:r>
            <a:r>
              <a:rPr lang="ru-RU" dirty="0" smtClean="0"/>
              <a:t>. «Ми </a:t>
            </a:r>
            <a:r>
              <a:rPr lang="ru-RU" dirty="0" err="1" smtClean="0"/>
              <a:t>хочемо</a:t>
            </a:r>
            <a:r>
              <a:rPr lang="ru-RU" dirty="0" smtClean="0"/>
              <a:t>, — </a:t>
            </a:r>
            <a:r>
              <a:rPr lang="ru-RU" dirty="0" err="1" smtClean="0"/>
              <a:t>наголошував</a:t>
            </a:r>
            <a:r>
              <a:rPr lang="ru-RU" dirty="0" smtClean="0"/>
              <a:t> М. Зеров, —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обстановки,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цінитися</a:t>
            </a:r>
            <a:r>
              <a:rPr lang="ru-RU" dirty="0" smtClean="0"/>
              <a:t> не </a:t>
            </a:r>
            <a:r>
              <a:rPr lang="ru-RU" dirty="0" err="1" smtClean="0"/>
              <a:t>маніфест</a:t>
            </a:r>
            <a:r>
              <a:rPr lang="ru-RU" dirty="0" smtClean="0"/>
              <a:t>, а робота </a:t>
            </a:r>
            <a:r>
              <a:rPr lang="ru-RU" dirty="0" err="1" smtClean="0"/>
              <a:t>письменника</a:t>
            </a:r>
            <a:r>
              <a:rPr lang="ru-RU" dirty="0" smtClean="0"/>
              <a:t>; </a:t>
            </a:r>
            <a:r>
              <a:rPr lang="ru-RU" dirty="0" err="1" smtClean="0"/>
              <a:t>і</a:t>
            </a:r>
            <a:r>
              <a:rPr lang="ru-RU" dirty="0" smtClean="0"/>
              <a:t> не убога </a:t>
            </a:r>
            <a:r>
              <a:rPr lang="ru-RU" dirty="0" err="1" smtClean="0"/>
              <a:t>суперечка</a:t>
            </a:r>
            <a:r>
              <a:rPr lang="ru-RU" dirty="0" smtClean="0"/>
              <a:t> на </a:t>
            </a:r>
            <a:r>
              <a:rPr lang="ru-RU" dirty="0" err="1" smtClean="0"/>
              <a:t>теоретичні</a:t>
            </a:r>
            <a:r>
              <a:rPr lang="ru-RU" dirty="0" smtClean="0"/>
              <a:t> теми — </a:t>
            </a:r>
            <a:r>
              <a:rPr lang="ru-RU" dirty="0" err="1" smtClean="0"/>
              <a:t>повторення</a:t>
            </a:r>
            <a:r>
              <a:rPr lang="ru-RU" dirty="0" smtClean="0"/>
              <a:t> все </a:t>
            </a:r>
            <a:r>
              <a:rPr lang="ru-RU" dirty="0" err="1" smtClean="0"/>
              <a:t>тої</a:t>
            </a:r>
            <a:r>
              <a:rPr lang="ru-RU" dirty="0" smtClean="0"/>
              <a:t> ж пластинки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кричущого</a:t>
            </a:r>
            <a:r>
              <a:rPr lang="ru-RU" dirty="0" smtClean="0"/>
              <a:t> </a:t>
            </a:r>
            <a:r>
              <a:rPr lang="ru-RU" dirty="0" err="1" smtClean="0"/>
              <a:t>грамофону</a:t>
            </a:r>
            <a:r>
              <a:rPr lang="ru-RU" dirty="0" smtClean="0"/>
              <a:t>, — а жива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серйозна</a:t>
            </a:r>
            <a:r>
              <a:rPr lang="ru-RU" dirty="0" smtClean="0"/>
              <a:t> </a:t>
            </a:r>
            <a:r>
              <a:rPr lang="ru-RU" dirty="0" err="1" smtClean="0"/>
              <a:t>студія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; не </a:t>
            </a:r>
            <a:r>
              <a:rPr lang="ru-RU" dirty="0" err="1" smtClean="0"/>
              <a:t>письменницький</a:t>
            </a:r>
            <a:r>
              <a:rPr lang="ru-RU" dirty="0" smtClean="0"/>
              <a:t> </a:t>
            </a:r>
            <a:r>
              <a:rPr lang="ru-RU" dirty="0" err="1" smtClean="0"/>
              <a:t>кар'єризм</a:t>
            </a:r>
            <a:r>
              <a:rPr lang="ru-RU" dirty="0" smtClean="0"/>
              <a:t> „человека из организации“, а </a:t>
            </a:r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вибагливість</a:t>
            </a:r>
            <a:r>
              <a:rPr lang="ru-RU" dirty="0" smtClean="0"/>
              <a:t> автора перш за все до самого себе».</a:t>
            </a:r>
          </a:p>
          <a:p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зливу</a:t>
            </a:r>
            <a:r>
              <a:rPr lang="ru-RU" dirty="0" smtClean="0"/>
              <a:t> </a:t>
            </a:r>
            <a:r>
              <a:rPr lang="ru-RU" dirty="0" err="1" smtClean="0"/>
              <a:t>заперечень</a:t>
            </a:r>
            <a:r>
              <a:rPr lang="ru-RU" dirty="0" smtClean="0"/>
              <a:t>. Особливо </a:t>
            </a:r>
            <a:r>
              <a:rPr lang="ru-RU" dirty="0" err="1" smtClean="0"/>
              <a:t>дратувала</a:t>
            </a:r>
            <a:r>
              <a:rPr lang="ru-RU" dirty="0" smtClean="0"/>
              <a:t> </a:t>
            </a:r>
            <a:r>
              <a:rPr lang="ru-RU" dirty="0" err="1" smtClean="0"/>
              <a:t>опонентів</a:t>
            </a:r>
            <a:r>
              <a:rPr lang="ru-RU" dirty="0" smtClean="0"/>
              <a:t> М. Зерова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вимога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гурткового</a:t>
            </a:r>
            <a:r>
              <a:rPr lang="ru-RU" dirty="0" smtClean="0"/>
              <a:t> </a:t>
            </a:r>
            <a:r>
              <a:rPr lang="ru-RU" dirty="0" err="1" smtClean="0"/>
              <a:t>протекціонізму</a:t>
            </a:r>
            <a:r>
              <a:rPr lang="ru-RU" dirty="0" smtClean="0"/>
              <a:t> </a:t>
            </a:r>
            <a:r>
              <a:rPr lang="ru-RU" dirty="0" err="1" smtClean="0"/>
              <a:t>запровадити</a:t>
            </a:r>
            <a:r>
              <a:rPr lang="ru-RU" dirty="0" smtClean="0"/>
              <a:t> </a:t>
            </a:r>
            <a:r>
              <a:rPr lang="ru-RU" dirty="0" err="1" smtClean="0"/>
              <a:t>здорову</a:t>
            </a:r>
            <a:r>
              <a:rPr lang="ru-RU" dirty="0" smtClean="0"/>
              <a:t> </a:t>
            </a:r>
            <a:r>
              <a:rPr lang="ru-RU" dirty="0" err="1" smtClean="0"/>
              <a:t>літературну</a:t>
            </a:r>
            <a:r>
              <a:rPr lang="ru-RU" dirty="0" smtClean="0"/>
              <a:t> </a:t>
            </a:r>
            <a:r>
              <a:rPr lang="ru-RU" dirty="0" err="1" smtClean="0"/>
              <a:t>конкуренцію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</a:t>
            </a:r>
            <a:r>
              <a:rPr lang="ru-RU" dirty="0" smtClean="0"/>
              <a:t> 1926 року Зеров </a:t>
            </a: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як </a:t>
            </a:r>
            <a:r>
              <a:rPr lang="ru-RU" dirty="0" err="1" smtClean="0"/>
              <a:t>літературний</a:t>
            </a:r>
            <a:r>
              <a:rPr lang="ru-RU" dirty="0" smtClean="0"/>
              <a:t> критик, </a:t>
            </a:r>
            <a:r>
              <a:rPr lang="ru-RU" dirty="0" err="1" smtClean="0"/>
              <a:t>зосередивши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на перекладах та </a:t>
            </a:r>
            <a:r>
              <a:rPr lang="ru-RU" dirty="0" err="1" smtClean="0"/>
              <a:t>історико-літературних</a:t>
            </a:r>
            <a:r>
              <a:rPr lang="ru-RU" dirty="0" smtClean="0"/>
              <a:t> </a:t>
            </a:r>
            <a:r>
              <a:rPr lang="ru-RU" dirty="0" err="1" smtClean="0"/>
              <a:t>студіях</a:t>
            </a:r>
            <a:r>
              <a:rPr lang="ru-RU" dirty="0" smtClean="0"/>
              <a:t>. Того ж року </a:t>
            </a:r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звинуватила</a:t>
            </a:r>
            <a:r>
              <a:rPr lang="ru-RU" dirty="0" smtClean="0"/>
              <a:t> «</a:t>
            </a:r>
            <a:r>
              <a:rPr lang="ru-RU" dirty="0" err="1" smtClean="0"/>
              <a:t>неокласиків</a:t>
            </a:r>
            <a:r>
              <a:rPr lang="ru-RU" dirty="0" smtClean="0"/>
              <a:t>» в </a:t>
            </a:r>
            <a:r>
              <a:rPr lang="ru-RU" dirty="0" err="1" smtClean="0"/>
              <a:t>антипролетарських</a:t>
            </a:r>
            <a:r>
              <a:rPr lang="ru-RU" dirty="0" smtClean="0"/>
              <a:t> настроях.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Майфет</a:t>
            </a:r>
            <a:r>
              <a:rPr lang="ru-RU" dirty="0" smtClean="0"/>
              <a:t> 3 </a:t>
            </a:r>
            <a:r>
              <a:rPr lang="ru-RU" dirty="0" err="1" smtClean="0"/>
              <a:t>липня</a:t>
            </a:r>
            <a:r>
              <a:rPr lang="ru-RU" dirty="0" smtClean="0"/>
              <a:t> 1927 року так писав Зерову про </a:t>
            </a:r>
            <a:r>
              <a:rPr lang="ru-RU" dirty="0" err="1" smtClean="0"/>
              <a:t>настрої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: «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жахлива</a:t>
            </a:r>
            <a:r>
              <a:rPr lang="ru-RU" dirty="0" smtClean="0"/>
              <a:t>. </a:t>
            </a:r>
            <a:r>
              <a:rPr lang="ru-RU" dirty="0" err="1" smtClean="0"/>
              <a:t>Тичина</a:t>
            </a:r>
            <a:r>
              <a:rPr lang="ru-RU" dirty="0" smtClean="0"/>
              <a:t> </a:t>
            </a:r>
            <a:r>
              <a:rPr lang="ru-RU" dirty="0" err="1" smtClean="0"/>
              <a:t>каже</a:t>
            </a:r>
            <a:r>
              <a:rPr lang="ru-RU" dirty="0" smtClean="0"/>
              <a:t>: „</a:t>
            </a:r>
            <a:r>
              <a:rPr lang="ru-RU" dirty="0" err="1" smtClean="0"/>
              <a:t>Мені</a:t>
            </a:r>
            <a:r>
              <a:rPr lang="ru-RU" dirty="0" smtClean="0"/>
              <a:t> шкода не того, </a:t>
            </a:r>
            <a:r>
              <a:rPr lang="ru-RU" dirty="0" err="1" smtClean="0"/>
              <a:t>що</a:t>
            </a:r>
            <a:r>
              <a:rPr lang="ru-RU" dirty="0" smtClean="0"/>
              <a:t> я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друкую</a:t>
            </a:r>
            <a:r>
              <a:rPr lang="ru-RU" dirty="0" smtClean="0"/>
              <a:t>, а того, </a:t>
            </a:r>
            <a:r>
              <a:rPr lang="ru-RU" dirty="0" err="1" smtClean="0"/>
              <a:t>що</a:t>
            </a:r>
            <a:r>
              <a:rPr lang="ru-RU" dirty="0" smtClean="0"/>
              <a:t> я </a:t>
            </a:r>
            <a:r>
              <a:rPr lang="ru-RU" dirty="0" err="1" smtClean="0"/>
              <a:t>нічого</a:t>
            </a:r>
            <a:r>
              <a:rPr lang="ru-RU" dirty="0" smtClean="0"/>
              <a:t> не пишу для себе…“».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Саме</a:t>
            </a:r>
            <a:r>
              <a:rPr lang="ru-RU" dirty="0" smtClean="0"/>
              <a:t> на </a:t>
            </a:r>
            <a:r>
              <a:rPr lang="ru-RU" dirty="0" err="1" smtClean="0"/>
              <a:t>цьому</a:t>
            </a:r>
            <a:r>
              <a:rPr lang="ru-RU" dirty="0" smtClean="0"/>
              <a:t> Зеров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зосередився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1920-х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писав </a:t>
            </a:r>
            <a:r>
              <a:rPr lang="ru-RU" dirty="0" err="1" smtClean="0"/>
              <a:t>передмови</a:t>
            </a:r>
            <a:r>
              <a:rPr lang="ru-RU" dirty="0" smtClean="0"/>
              <a:t> до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письменників-класиків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видавалися</a:t>
            </a:r>
            <a:r>
              <a:rPr lang="ru-RU" dirty="0" smtClean="0"/>
              <a:t> у </a:t>
            </a:r>
            <a:r>
              <a:rPr lang="ru-RU" dirty="0" err="1" smtClean="0"/>
              <a:t>видавництвах</a:t>
            </a:r>
            <a:r>
              <a:rPr lang="ru-RU" dirty="0" smtClean="0"/>
              <a:t> «</a:t>
            </a:r>
            <a:r>
              <a:rPr lang="ru-RU" dirty="0" err="1" smtClean="0"/>
              <a:t>Книгоспілка</a:t>
            </a:r>
            <a:r>
              <a:rPr lang="ru-RU" dirty="0" smtClean="0"/>
              <a:t>» та «</a:t>
            </a:r>
            <a:r>
              <a:rPr lang="ru-RU" dirty="0" err="1" smtClean="0"/>
              <a:t>Сяйво</a:t>
            </a:r>
            <a:r>
              <a:rPr lang="ru-RU" dirty="0" smtClean="0"/>
              <a:t>». З </a:t>
            </a:r>
            <a:r>
              <a:rPr lang="ru-RU" dirty="0" err="1" smtClean="0"/>
              <a:t>цих</a:t>
            </a:r>
            <a:r>
              <a:rPr lang="ru-RU" dirty="0" smtClean="0"/>
              <a:t> статей </a:t>
            </a:r>
            <a:r>
              <a:rPr lang="ru-RU" dirty="0" err="1" smtClean="0"/>
              <a:t>склалася</a:t>
            </a:r>
            <a:r>
              <a:rPr lang="ru-RU" dirty="0" smtClean="0"/>
              <a:t> книжка «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Куліша</a:t>
            </a:r>
            <a:r>
              <a:rPr lang="ru-RU" dirty="0" smtClean="0"/>
              <a:t> до </a:t>
            </a:r>
            <a:r>
              <a:rPr lang="ru-RU" dirty="0" err="1" smtClean="0"/>
              <a:t>Винниченка</a:t>
            </a:r>
            <a:r>
              <a:rPr lang="ru-RU" dirty="0" smtClean="0"/>
              <a:t>» (1929 р.). Але на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позиціях</a:t>
            </a:r>
            <a:r>
              <a:rPr lang="ru-RU" dirty="0" smtClean="0"/>
              <a:t> </a:t>
            </a:r>
            <a:r>
              <a:rPr lang="ru-RU" dirty="0" err="1" smtClean="0"/>
              <a:t>пощастило</a:t>
            </a:r>
            <a:r>
              <a:rPr lang="ru-RU" dirty="0" smtClean="0"/>
              <a:t> </a:t>
            </a:r>
            <a:r>
              <a:rPr lang="ru-RU" dirty="0" err="1" smtClean="0"/>
              <a:t>затриматись</a:t>
            </a:r>
            <a:r>
              <a:rPr lang="ru-RU" dirty="0" smtClean="0"/>
              <a:t> </a:t>
            </a:r>
            <a:r>
              <a:rPr lang="ru-RU" dirty="0" err="1" smtClean="0"/>
              <a:t>недовго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Процес</a:t>
            </a:r>
            <a:r>
              <a:rPr lang="ru-RU" dirty="0" smtClean="0"/>
              <a:t> СВУ на початку 1930 року став </a:t>
            </a:r>
            <a:r>
              <a:rPr lang="ru-RU" dirty="0" err="1" smtClean="0"/>
              <a:t>переломним</a:t>
            </a:r>
            <a:r>
              <a:rPr lang="ru-RU" dirty="0" smtClean="0"/>
              <a:t>. «</a:t>
            </a:r>
            <a:r>
              <a:rPr lang="ru-RU" dirty="0" err="1" smtClean="0"/>
              <a:t>Книгоспілку</a:t>
            </a:r>
            <a:r>
              <a:rPr lang="ru-RU" dirty="0" smtClean="0"/>
              <a:t>»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реорганізовано</a:t>
            </a:r>
            <a:r>
              <a:rPr lang="ru-RU" dirty="0" smtClean="0"/>
              <a:t>, «</a:t>
            </a:r>
            <a:r>
              <a:rPr lang="ru-RU" dirty="0" err="1" smtClean="0"/>
              <a:t>Сяйво</a:t>
            </a:r>
            <a:r>
              <a:rPr lang="ru-RU" dirty="0" smtClean="0"/>
              <a:t>» </a:t>
            </a:r>
            <a:r>
              <a:rPr lang="ru-RU" dirty="0" err="1" smtClean="0"/>
              <a:t>закрито</a:t>
            </a:r>
            <a:r>
              <a:rPr lang="ru-RU" dirty="0" smtClean="0"/>
              <a:t>. </a:t>
            </a:r>
            <a:r>
              <a:rPr lang="ru-RU" dirty="0" err="1" smtClean="0"/>
              <a:t>Куліша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Винниченка</a:t>
            </a:r>
            <a:r>
              <a:rPr lang="ru-RU" dirty="0" smtClean="0"/>
              <a:t> проголосили </a:t>
            </a:r>
            <a:r>
              <a:rPr lang="ru-RU" dirty="0" err="1" smtClean="0"/>
              <a:t>фашистськими</a:t>
            </a:r>
            <a:r>
              <a:rPr lang="ru-RU" dirty="0" smtClean="0"/>
              <a:t> </a:t>
            </a:r>
            <a:r>
              <a:rPr lang="ru-RU" dirty="0" err="1" smtClean="0"/>
              <a:t>письменниками</a:t>
            </a:r>
            <a:r>
              <a:rPr lang="ru-RU" dirty="0" smtClean="0"/>
              <a:t>. В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СВУ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Максима </a:t>
            </a:r>
            <a:r>
              <a:rPr lang="ru-RU" dirty="0" err="1" smtClean="0"/>
              <a:t>Рильського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стало </a:t>
            </a:r>
            <a:r>
              <a:rPr lang="ru-RU" dirty="0" err="1" smtClean="0"/>
              <a:t>виразним</a:t>
            </a:r>
            <a:r>
              <a:rPr lang="ru-RU" dirty="0" smtClean="0"/>
              <a:t> </a:t>
            </a:r>
            <a:r>
              <a:rPr lang="ru-RU" dirty="0" err="1" smtClean="0"/>
              <a:t>попередженням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неокласиків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Всі останні роки фактично, йому було заборонено займатися творчою діяльністю, а з 1933 — стає небезпечним навіть мовчання. Від Зерова й </a:t>
            </a:r>
            <a:r>
              <a:rPr lang="uk-UA" dirty="0" err="1" smtClean="0"/>
              <a:t>Филиповича</a:t>
            </a:r>
            <a:r>
              <a:rPr lang="uk-UA" dirty="0" smtClean="0"/>
              <a:t> вимагають самокритичних заяв і політичних декларацій.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 першому допиті він заявив однозначно: «До ніякої контрреволюційної діяльності я не причетний, а отже, співучасників назвати не можу». Пізніше з нього виб'ють інші відповіді. Під час обшуку в нього вилучають дві книжки: «Політика» з дарчим написом «терориста» Григорія Косинки та роман Пантелеймона Куліша «Чорна Рада». Це були єдині докази існування терористичної організації.</a:t>
            </a:r>
          </a:p>
          <a:p>
            <a:r>
              <a:rPr lang="uk-UA" dirty="0" smtClean="0"/>
              <a:t>Тривалі й надзвичайно виснажливі допити слідчого </a:t>
            </a:r>
            <a:r>
              <a:rPr lang="uk-UA" dirty="0" err="1" smtClean="0"/>
              <a:t>Літмана</a:t>
            </a:r>
            <a:r>
              <a:rPr lang="uk-UA" dirty="0" smtClean="0"/>
              <a:t>, побудовані на погрозах і залякувані, призвели до бажаного для влади результату. 9 липня М. Зеров «розколовся»: «Я признаю себе винним у тому, що приблизно з 1930 року належав до керівного складу контрреволюційної націоналістичної організації, куди, крім мене, входили Рильський і Лебідь».</a:t>
            </a:r>
          </a:p>
          <a:p>
            <a:r>
              <a:rPr lang="uk-UA" dirty="0" smtClean="0"/>
              <a:t>Після певних «тасувань» «групу Зерова» остаточно було визначено в складі 6 осіб: Микола Зеров, Павло </a:t>
            </a:r>
            <a:r>
              <a:rPr lang="uk-UA" dirty="0" err="1" smtClean="0"/>
              <a:t>Филипович</a:t>
            </a:r>
            <a:r>
              <a:rPr lang="uk-UA" dirty="0" smtClean="0"/>
              <a:t>, Ананій Лебідь, Марко Вороний, Леонід </a:t>
            </a:r>
            <a:r>
              <a:rPr lang="uk-UA" dirty="0" err="1" smtClean="0"/>
              <a:t>Митькевич</a:t>
            </a:r>
            <a:r>
              <a:rPr lang="uk-UA" dirty="0" smtClean="0"/>
              <a:t>, Борис Пилипенко.</a:t>
            </a:r>
          </a:p>
          <a:p>
            <a:endParaRPr lang="uk-UA" dirty="0" smtClean="0"/>
          </a:p>
          <a:p>
            <a:r>
              <a:rPr lang="uk-UA" dirty="0" smtClean="0"/>
              <a:t>Військовий трибунал Київського військового округу на закритому судовому засіданні 1 лютого — 4 </a:t>
            </a:r>
            <a:r>
              <a:rPr lang="uk-UA" dirty="0" err="1" smtClean="0"/>
              <a:t>лютого</a:t>
            </a:r>
            <a:r>
              <a:rPr lang="uk-UA" dirty="0" smtClean="0"/>
              <a:t> 1936 року без участі звинувачених й захисту розглянув судову справу № 0019 — 1936; М. Зерову інкримінували керівництво українською контрреволюційною націоналістичною організацією і згідно з тодішніми статтями кримінального кодексу УРСР трибунал визначив йому міру покарання: десять років позбавлення волі у виправно-трудових таборах з конфіскацією приналежного йому майна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C59AC-2DD9-4B5F-935E-C4F509792FB0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51000">
              <a:srgbClr val="BD922A">
                <a:alpha val="49000"/>
              </a:srgbClr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vi-VN" dirty="0"/>
              <a:t>Мико́ла Костянти́нович Зе́ров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48291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1925–1928: Літературна дискусія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4143372" cy="492919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1925 року </a:t>
            </a:r>
            <a:r>
              <a:rPr lang="ru-RU" dirty="0" err="1" smtClean="0"/>
              <a:t>почалася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дискусія</a:t>
            </a:r>
            <a:r>
              <a:rPr lang="ru-RU" dirty="0" smtClean="0"/>
              <a:t>, яка </a:t>
            </a:r>
            <a:r>
              <a:rPr lang="ru-RU" dirty="0" err="1" smtClean="0"/>
              <a:t>тривала</a:t>
            </a:r>
            <a:r>
              <a:rPr lang="ru-RU" dirty="0" smtClean="0"/>
              <a:t> до 1928 р. Початком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статтю</a:t>
            </a:r>
            <a:r>
              <a:rPr lang="ru-RU" dirty="0" smtClean="0"/>
              <a:t> Г. </a:t>
            </a:r>
            <a:r>
              <a:rPr lang="ru-RU" dirty="0" err="1" smtClean="0"/>
              <a:t>Яковенка</a:t>
            </a:r>
            <a:r>
              <a:rPr lang="ru-RU" dirty="0" smtClean="0"/>
              <a:t> «Про </a:t>
            </a:r>
            <a:r>
              <a:rPr lang="ru-RU" dirty="0" err="1" smtClean="0"/>
              <a:t>критиків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критику в </a:t>
            </a:r>
            <a:r>
              <a:rPr lang="ru-RU" dirty="0" err="1" smtClean="0"/>
              <a:t>літературі</a:t>
            </a:r>
            <a:r>
              <a:rPr lang="ru-RU" dirty="0" smtClean="0"/>
              <a:t>» (Культура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побут</a:t>
            </a:r>
            <a:r>
              <a:rPr lang="ru-RU" dirty="0" smtClean="0"/>
              <a:t> 1925, 20 </a:t>
            </a:r>
            <a:r>
              <a:rPr lang="ru-RU" dirty="0" err="1" smtClean="0"/>
              <a:t>квітня</a:t>
            </a:r>
            <a:r>
              <a:rPr lang="ru-RU" dirty="0" smtClean="0"/>
              <a:t>) та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неї</a:t>
            </a:r>
            <a:r>
              <a:rPr lang="ru-RU" dirty="0" smtClean="0"/>
              <a:t> М. </a:t>
            </a:r>
            <a:r>
              <a:rPr lang="ru-RU" dirty="0" err="1" smtClean="0"/>
              <a:t>Хвильового</a:t>
            </a:r>
            <a:r>
              <a:rPr lang="ru-RU" dirty="0" smtClean="0"/>
              <a:t>. Зеров-критик </a:t>
            </a:r>
            <a:r>
              <a:rPr lang="ru-RU" dirty="0" err="1" smtClean="0"/>
              <a:t>стає</a:t>
            </a:r>
            <a:r>
              <a:rPr lang="ru-RU" dirty="0" smtClean="0"/>
              <a:t> на </a:t>
            </a:r>
            <a:r>
              <a:rPr lang="ru-RU" dirty="0" err="1" smtClean="0"/>
              <a:t>бік</a:t>
            </a:r>
            <a:r>
              <a:rPr lang="ru-RU" dirty="0" smtClean="0"/>
              <a:t> М. </a:t>
            </a:r>
            <a:r>
              <a:rPr lang="ru-RU" dirty="0" err="1" smtClean="0"/>
              <a:t>Хвильового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7410" name="Picture 2" descr="http://t3.gstatic.com/images?q=tbn:ANd9GcS-D38ubzalFxZFp-p1BccQbPHm9NtZxsLX3RuIGx6i1xkVxMD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3688" y="785794"/>
            <a:ext cx="3454052" cy="514353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74638"/>
            <a:ext cx="3686172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4429156" cy="6858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Червневий пленум ЦК </a:t>
            </a:r>
            <a:r>
              <a:rPr lang="uk-UA" dirty="0" err="1" smtClean="0"/>
              <a:t>КП</a:t>
            </a:r>
            <a:r>
              <a:rPr lang="uk-UA" dirty="0" smtClean="0"/>
              <a:t>(б)У 1927 року дав прямі директивні вказівки щодо політичної оцінки «неокласиків»; фактично ця постанова означала заборону літературної та критичної діяльності Зерова. Для нього лишалася тільки одна ділянка — історико-літературні студії.</a:t>
            </a:r>
            <a:endParaRPr lang="uk-UA" dirty="0"/>
          </a:p>
        </p:txBody>
      </p:sp>
      <p:pic>
        <p:nvPicPr>
          <p:cNvPr id="16386" name="Picture 2" descr="http://t3.gstatic.com/images?q=tbn:ANd9GcQoXTpst-v17jW1Za5MVTGQYUF8WTLEv99vcBg-TlSBgUbPtXWIz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8351" y="1857364"/>
            <a:ext cx="4865649" cy="457203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0694" cy="6858000"/>
          </a:xfrm>
        </p:spPr>
        <p:txBody>
          <a:bodyPr/>
          <a:lstStyle/>
          <a:p>
            <a:r>
              <a:rPr lang="uk-UA" dirty="0" smtClean="0"/>
              <a:t>У лютому-березні 1930 року Зеров був змушений виступити «свідком» на процесі СВУ. Його становище було хитке й непевне. Як і всі українські інтелігенти, він жив під постійною загрозою арешту, в атмосфері погроз і цькування. Самогубство Хвильового в травні 1933 року стало ще однією драмою для Зерова.</a:t>
            </a:r>
            <a:endParaRPr lang="uk-UA" dirty="0"/>
          </a:p>
        </p:txBody>
      </p:sp>
      <p:pic>
        <p:nvPicPr>
          <p:cNvPr id="8194" name="Picture 2" descr="http://t2.gstatic.com/images?q=tbn:ANd9GcQVeXsFMkp3drpVaBwWCijdKMjUsp7uDMy242mOQHQq6xHwDqvzG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5400" y="714356"/>
            <a:ext cx="3838600" cy="557216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286248" cy="650083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Наприкінці 1934 Зерова було остаточно звільнено з університету. Він втратив останнє матеріальне опертя й був змушений шукати будь-яку працю або залишити Україну. Водночас він довідався про те, що за сфабрикованими звинуваченнями було засуджено й розстріляно Григорія Косинку й Олексу </a:t>
            </a:r>
            <a:r>
              <a:rPr lang="uk-UA" dirty="0" err="1" smtClean="0"/>
              <a:t>Влизька</a:t>
            </a:r>
            <a:r>
              <a:rPr lang="uk-UA" dirty="0" smtClean="0"/>
              <a:t>.</a:t>
            </a:r>
          </a:p>
          <a:p>
            <a:r>
              <a:rPr lang="ru-RU" dirty="0" smtClean="0"/>
              <a:t> Переживши </a:t>
            </a:r>
            <a:r>
              <a:rPr lang="ru-RU" dirty="0" err="1" smtClean="0"/>
              <a:t>ще</a:t>
            </a:r>
            <a:r>
              <a:rPr lang="ru-RU" dirty="0" smtClean="0"/>
              <a:t> одну </a:t>
            </a:r>
            <a:r>
              <a:rPr lang="ru-RU" dirty="0" err="1" smtClean="0"/>
              <a:t>трагедію</a:t>
            </a:r>
            <a:r>
              <a:rPr lang="ru-RU" dirty="0" smtClean="0"/>
              <a:t>, — смерть </a:t>
            </a:r>
            <a:r>
              <a:rPr lang="ru-RU" dirty="0" err="1" smtClean="0"/>
              <a:t>десятилітнього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— М. Зеров </a:t>
            </a:r>
            <a:r>
              <a:rPr lang="ru-RU" dirty="0" err="1" smtClean="0"/>
              <a:t>переїжджає</a:t>
            </a:r>
            <a:r>
              <a:rPr lang="ru-RU" dirty="0" smtClean="0"/>
              <a:t> до </a:t>
            </a:r>
            <a:r>
              <a:rPr lang="ru-RU" dirty="0" err="1" smtClean="0"/>
              <a:t>Москви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7170" name="AutoShape 2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gEI/8QAPBAAAgECBQIEAwUHAwQDAAAAAQIDBBEABRIhMQZBEyJRYXGBkRQjMqHwBxVCUrHB0TNichYXQ+EkgvH/xAAUAQEAAAAAAAAAAAAAAAAAAAAA/8QAFBEBAAAAAAAAAAAAAAAAAAAAAP/aAAwDAQACEQMRAD8A2oMCu2G2fm/HphISNjzbfCZL++A4Drc7fTDU8mlGsDcD646IRNRYhQF5J2GM16869pKJ5Mvo5qmKUbGeEKfDN+4Jv2PH5YAvzTOaDKYvHzWdKeIfxuCAbdr/ADwM/wDcaiqw0VJSsJDvF47qgkF7XAve1sZDPnmYSTO01ZJUq5uFqCZB6EjVfTt6cYkCmnq8vjnp5PtHIAjfWUO3lK8g7encHAHX/c2ekqZYK2mgkKk7xyFStuL+v5c4nUv7UaCoiRZaGUyHU1oWUkAcXBYWJ29t9zjKaGkkrJNSMrFwQl2IOrsPrgr6U6JOaU6VMlaIZA2kpINOi6kqRfkbH04wGo03UVBVVcMMRI8aLWpNt/a1/wBWxDznqvLcnqikuuSyg6YwDe553IA+fofTAnmtBl1M8EGWyF65Sz3U2c+bVYgdrFht/a+Ho8kyqtQLVGZkhcqwRhqnmNtmH8oFgNx3wBtkPUFNm0QlhjdFIsuplIPfaxO3ucXMUkcgGhw3rYg4yvNqGvp6phTGumZ/9MQjSsaDY7Djm1yT/XFl0vn0dHmDU9VJVSySNYmbyaT7C9jx8cBo7gMF2Nu/rhto1K6tzfe2OTMsqBxqPyw0ZGVNrkHvgGJCuq5HG1yeMLDMrWN0LLcntf8AvhYAjIBIHf8APDhuEvva2IysRsxvY822x1XVQo6KoqpdkhiaRvSwF8AM9ZdTUmR0pgqHYzTgKqRltYB7i29xscZfJ0/ltfA9VUQ1aM/3gRm1M1ydTEne5O9uAMDr5rW59nsuYVswaSS7FmOwUbhVtwtgOObd8XMsc82Ta6G/jo9xLTtfWFN7EWux5HBuO3bATaigyTKYIZqGjE6rHqfx5POxI/EARa3lI2sb9sQ6TqimrqiKJKGOB4iPvIPKzEX2O11OxsRe+B5YKqomYywNImohnsAqk8km1lHuccQ5RW01dJE6JTusguJiFYbixNzxvswuLbjAaVLB09TZm9S8H2armUPKzxnw2Z9iT2vfmx737jEJ6uPOYRDSLJSQEM0q0wLIrA88A7EbG3Fr2OBOrroq4+E7TNOqiIhWUqQNufiNjb0wXfs96SrcwkEtdEUyxGLIkifiPe1z5r9+3J54CX0v0pVz1/2zx5hGSSs0oGsi43ItyRbb0+OGOp8hzTJJ4swjY1MOoTHVHsjAhrWAsPwjbvjTHZY5fDQgW2C22X5YfH30LwzKtmFirDbvgM/6Wr3z2qqpWqEKzA2vdgL82A42HNzx2uThmsy+lpMzZyyxCJgsiUojY35s7EFrm4Pm2t6Y5zfpx+neoIc0yqV4qOb8Ko1vCfvze4Pp/jHnV0xEsVZHTU9RqAZpUh0uNjywtt+YwBV03nENaJKYiaOWJQQkoCkrYb7CxHG4xcOFbc3B7g22xnPTuZvLmlHE5jd1QtcE6tBbck/xDf8A940OXSPMD2sBbvgIjJHE8jrfU1rkm4HHF74WO5vwjRYk+uFgCBVBUWJBtio6zqlpOk80mlRmRad7oh3bbgYu4wLbfmMM19FBXU0lPUr4kUiMrKeCCLYD5kiC02X1UqoCpVQfJe5/lG/f05tt2ONJ6e6SoMtydKetVXq2QPK4vqSQ3IRWvsANtuTfjAUlG1R+0eg6d1yimpa+MLGxuNMS6vmT5j/9sazkNQle8lQlvPO1ieQAT/jADFd0bmFQJDBHMomWzSw1QjYj/eCN9tj67+uIVJ+zFpCgzPOapY0NkiEhkCrxYEmw+WNTdWiAH0OIc+tX0E74CjyPpTJMnIWmpVnc7GSbzk/XbBdHKQgVCLEWFuAMQKdCXUBQTiWysinUgB/tgPCUdwVJv3Ft/hjmeTSFJC78m2Em9zp1Lbgi22PakakKHcg9++AqerJI4cjilnISOOoGt2Gyqdifc4zrqnqJKiFoKdWE0U1/GRTGFtYg2J3Fvy/I16/Fa/TqtRQ+K8NQJWUjfSAb2A5xmXUNMs5iNGwsFs0dyTGRc2BA3Xf5XAwDnTldMvVOWyyIkYlnWJkUNoAc2YAXO2429sbRLfk38uxvtjHeiKOZ+oMugmWzJPqYslj5fN6bnYfXGwyuNhewPY+uAjVmoqACbHe29sLHlY7xEWubc7HCwBQpIsNxj1zt/XDcThmIN9sdSMADvxvfAYn1BQR5d+2LKKtWYDMHvpA2B8Mxm30H1OCvoKRpaN0BVTBMyHbcm9z/AFAxU/tSomizjpjPITYUmYpFKVXs7qQSfTZh88WmQQDKc/zdZmWKnWTxmkYgLGht8MAWTPpBYk7HYf3xCEhZ7jT5hv23xGrM9yyRvChraVi21mmAbffYYhJKYm8QhgDfSynb8jgL2muhuxVvS2O5ahmF2tpU8ngf3OIcOYQaHSPab8RU8ngX/pgZ6n6ro8mLrJDPW1SKzFImUJEBtdjfb4WJ5wBb4oXUS6jfm9vlh1WLoTa9zYb8jvjKOn5eqOo6p6nMECU5N4V3RIx8Abn54NqWgziglDwSwzICC0aoUPptuRb6cYC3YlXaPTfVzq4vjO8wyekTqOWhk8OKMp9oj1Ntp3DKPYG/wwe0Nacwj8SWJoJkuJYnIBUj58d8CPVNFJnGZQT5OxkLxMpmVvIVHcG+43577c4CDkk1P/1VRTRSIqoZNR1WNrFT+ZHfGjiNSFZ9RsBa++M/pslz/LaCKOgeOjiiRZK6qlTVJUsSG8OMdkAJW5tuDg2oYmp4qiNtTJHMyoxO+nn6AG3ywEeumXxxEh1OV1EL5rb7X/P6HCxBzepjRItZOg/isePTvhYA+S38oBv9McTFEHmuSdrXxyv4ybsD6MMMVrDa4IJwA119l65h05U06CQyyAGn8ONntKu6Gy8WK4pOtKqmjrsoatqEhy+rOue8h8zDSQLeg3Pbcj0wR9UZXTZ1lIhrYDLHTyrPZGKuNPdCNw1ieN8BPVkFLmGY5b01NUGsrY7hZagAsYijOrHaxOsAcb7e+AF+pJ8nr5vEpmrQqnyzVPhpFIpPKgm9vQ2sQMQafM5+nJqepy6rM6qQGiL3hPqpCk2PofbFlV5JCQWr5aufMoSUMk8TnxFFrDY6Qo7Ab/W2JNNS5XS5BmFPVovmp3H3kQHhsLsCDa4Oog3v2GALclzjLs9kjzPL5JYZgPDnp5bW1Hcg7+x39/pV53lExzfMIMpBqZzElRILi9nchVUm4HDEnsBfk3FL+znK4HzyspK+kkYvSITGym3O499iMFVLlQyd4SpqWymb/VX7x3pWF9PqxTe1z+Gw7YAbjynqajrnokqpDUKgIMDy6Vva5ViLMRuLbA4La+DN8lNBLRZhV1klSwpxBVz2u9iwYlF22BuOOBfHsaZTPVNUU+cJMZW+8EcoYs3wHmGLEULV1bR1JWYUdJJ4qeKCpkbSyjy8gC5N/XAOSUklVODm7o0hBvSxf6K+7GwL99jt7d8TvHiEiqiHYWDW3HriLIyy1AS3/j1C9wefS2GmaKmV2ayNp/Fb9euAqnr6nMeq61JZWShovAiEViA7sQ5Y+u1h9cEEsqNStLEQysC4Ye45wNCCWurKmrammpYHXwVZ1s00jWVWHoApbe3J9sEk0SLTlALKo0gbiwwA5mrXjUBTfV3POFj3MEhKLcluBcj44WA0UkrbcbmxxQZnVM0ErOGAMcgAXfcEgHj0xfCVJYwEBAO9zgdzKGQljc6UDW2AG+/r8cBzkmZmRa15CpMbEKAbg7f12wHdXVVJDnQnipmLhbJUwrqenmjKyIbc6fMQQOQbYn5TXWzepgZtLpKxFwSB925P5n8sVHUlZFlWbh5AxhqXLKdGpVdbqeDtcHn2HpgIFV1K2ZKftGV1MtSBulM50u30uBx274n5VkFZmhWTPaY5dQowdKRpNTTWN7ubCy7DbvxifDmlNWQwxs6xywxC0gOhn4txhqpoqms1QQTS+JISGKubqgBJ733tbAS+llp6nqKozal/0ZaYAE2F9Tkg/A2Nj3wQ5olXSJGtC9pzJcAgG68Hf54zp5c6yGqjljohPQw0kVLJJFIVMka30jRe4Iud/f6X1VX1/VEcS0GaVOVU0KM9S4jIlJ34LAHTt2G+AuaKvvm9TRV1CtPUxhX8aOzIVYkA6tiDdTti9nlNgLjX2sdsQMtWFaeKRJ2qmanRDUSizSLzc22B3JO3fDqziOQQysNMnlibSbf8cA2lPMTd5QWa4JsBb9f2xBzWokihmAceVRcFQO/rf0wQGJi51NYBeN9v1tgerZkRK0zvcJGzsNyQAMAx08lXmUWW1NSGgpaenXwYgwJmcj8ZsbACxsPcna29xPPrRoywLEb2t8u/pgK6L6wWkyqkgzRwkEkB8GdwxII2KNYWv3H97XxdnOstnj8eHMqN9IJv4gv+Z2wD9VCNChXG381tsLHkhDqjpoe/AB5+d8LAF1FURzROuoa1O4I47D+hxEmppGqJmeQNG6qAu/lO4Px7YZpKnRMVAHntsebWJGJ0L6UKG1r997/XAANWXgz7MFhkUSLqa9je/hv7+4/LFT19OfBNM5RmTUwe/m3ve5+K/nghqaZZOqa0oDqICAheQYrne3qRgJ/aIxFXTBSAzwnb4MxP9RgGejx++aGagd9FZQgNGx5dCODxx9dhg9yoy0Mb1dcqxxxxM2oHUW9TttjHMpzWbIs8pq1W8qtplj/nQ87fnjRqPMxX5SIahdVIzFQ6SWsjfhPvz9MBKq8+ymKFaqqq4lgnUmNIfvHm33AUb8+vrviqfq7LqWdarLqcz1oXwhHKrIATzqbe/sFvucWNJ01SUvjzUdJDE3lEEojRmYgbk3va+kHtilp+pM6ps2Ph9Ox1NRSo0WqmjVQzXsCTY2PG19sAQZbnfVtSkhj6aoyhNyTVNHouP9y3wQZVBnNZTFc4SnQtMkgjia4S3obb7gYq+kXzKpikr89jEeYyMyqjGwRb/wAK8DnuSTgrpS2jzkeUebb54CVKSilmFwBuR39sZp17ViDK54yCstSdA33YHn8sGjZwtPki5lmKrGyrcop2LdgPjjKpaqq6lzQ5qzBaaF7U5BIMrj+Vr72vf4j2OAS0sI6co6KwaaasjjjF9VwqkueOLta3rjmKny41lRRtlqTRo5KzIVZgtgNgVxxnkgGbZdRFkb7KwaY32LHTyAdgbcD1xcdJ061ctbWVMZ0SOfCVCo0i535+GAgRUkSKBlNe8EI2HhSFCPitvh2wsWH2AVZkd40aWOR0ujbaQRYHv3P0wsAeJLbM1DKljIAN/wDad+PfF4FRUItyLj2/V8DoWQ5ksigMS6kkti8knGlWIIA5ucBXSU0KVxYAAyh5Gt/FsqgfC2M16tp/tucIskYAigI2I2KgG+3/ACAxrdPGGZtRJNrXO+2AXruqynJ55Gr6pw9RE48Cna8xYgANYnYbDc4AQlyunqqaraqlSlhgN/FktpuO1/f29MDqZ3T0GYD90xA03g6ZFqGLB27uq9h+jbDmdZ3V564esWCKmhX7qnVbKoF7t8dzviojRftNwVKH1NuOcAaZZ1NJIIY4qkII2JKXvqUi555FxtjRens3y16RWhTw2NkdieTbc88X2xmGZ9OtNSRz0pVZWjGhT+Fvbj9HFMGzOkYQsZoSNirArcX3tftgN8NTFoWVpg0ZUMJNYII9Rb5YF+qetKehR0opTr0EDzC1r8+/9ecZMaiqhjWnWU6D5VhdzpI9ALHFrluSVNdOrPBLHECA8jRnVv8Aygjc7jnbAXNImadYyq9RU+FldOdBS5VW9hvsd+ee2LnMjS5Hl7SshARfCpKdTbc6gWIGwNgL+2I9Xm1FksKZfFO9RKgCrSRHypYqRra1r/i4vgWzKrqa5mzDMHEtQ5CxR7bDkBVA4vycBHhatzCuLOEkqamTlLi7N6D2/tg6mDZE+UpESVM3gyljxqFtvgbfngf6dpRRVlHXV6okjSMsa3F1XSbvb47be+CfOlaqowS8paKZGNwCCQb8W9QN8B54DDMJ/DV445gr3APmIBHryecLF0yKChBbUv8AFbV6j0wsAQwRrKTJoIN+L8YidR9QUuRUy+Msk1W4Ph08YuWHrfhR7nuQMdq9PTU0lXUk+FEhdueB/X/1jNs0rRPJPXVCucwlXXJG3CqCRGlr2sFK8cm574CVX9Z59URzGhWnojp5jUzOCbiw2AvxuRgCroXmqHq52aaqa7TSOdTO3r+tsSpJZaeW95AkqXfS1tRGwvvhuaXxXQLEWka4VVH577YCrk8QQlCqWA3PrcDEqmpvEi1ONSKvm0W4G/p644eneWpEPhgm+xD3JPPz3xcO7U2V1whVU0JHCiBBqvexYm/xvgHunM3atmUazfZCG3CE7IwHobW+mCHqbKRV5JLPfxKujUyIFQkADZhcbDbi/f04wG5fTwUMU0kUkpZYwJAgAt5uxB+YPa2NSoj+8siVIpIxrjtJpIA1afxXHwGAzzp9mENNeGOQTyNp0KC1+AAbbcn6YrmzvM82domaRI1P+iJNOm/8x2J+eCXL5HooqeF4YnFMwCMB+DSNJN735t+WCLP8zpYekWzQ0FM9bJqigV4lY6mO3ytc4AHy+hiqV8rxwoBzqHwNh7d7cYdo2pBXLFq8SUSafEPmDC9jYdh3xChaOipkEeorBCsJ0i93bzOffhQPS2G8hI+2RTMJRofjUeR7n4jAFWYRiCvpCsl38xAt/wCMaRZj8e2LOKqafL6iVqhQba3YovANrfHFFXFpqyNnnILJ5rm3PO5+GL7KKMVFBWqshUtTsGa42Ldh6cf0wBFFUQvGhSddwLcAcYWKPL5HbLqe5FvDSx1b/h+OFgH88rWqKoxVlSYqRCSIBxIR/P3J9uN++KJI1qpELyMfEdfEOm5JPoOQAPX098FqUEFZMDNChiQ6mD8XB599jxhmuym0v2mAxpFfdVBEj+g9bew/xgMs6kkau6g0RpoiD+HGi/hRRxe23PoP84mCKmyvNY4I7TSONOrY6Tb+LcgbDj/OJuWZaZuppmVR4VOCUuNQZtQtci+/J5t8cO19NHFnFdNqp4zHECrySDztb0tzf2/tgBWiJkzgPclVLNqJP1298X9TTJF0nNNIjffOTdmCnUOPcm9vbcYqMqeGOommZyHZNEd9RNyRfSLfHntgh6iqKVOkCkbHxAY0ZbEupJuQQRtyPjbbADVOZqiiqnklkJ2LkndvX2wXfsszpIGfJKomzn7jUDu3BXA1lMEi5BJIJGJcny9yBtxiJk9WKbM45Az6lfUg0dwLjt6jAGdNQu2aZpENLBKt0BK/g7/+vlir6xMy1eXZc8vhRwU4lKodrsPQ+w4xbrmqZOr1apA8tVNLLdlcWBYhSAosAALf/uKTMKf945lJXzy+I0oU6VFlU229+LD5YCveESrGxd2vdEQW8xJvc/r1xJFJSwVsMOtlcx6txcbnn4/rtiKkpGmaZwxjIudrDkYkzMagw1KurlSFY6tV/wBb4C3zKlkkFBVQvEUCtFbgE2B7gb2v9cF2UwLFlUmrSzzJe5F7bG21vfFB+7C2SSvo86FJFLFfXc3+eLSmH/woQkd7KAdJA9jgPct+5y2CPwkui29BtthYbjiACkIWSxABYfHCwFnPXVMQIjl0gzRqQALEEm+KyPOa+prVhnnDxSXV1Ma2I8WRfT0AGFhYCTkirJHXOygtYDVax4U8/M/XAVmbGOoqihsS2gn2vhYWAqsxRYakiJQoBAtb/jibnbtH00yIxtNUAyX3L6US1yd9rn64WFgHqd2g6bhMH3ZYhmKixJse+K3IYkPUIjIuvhy7E/7D/nCwsBaNeLJKWsjZhO7yBm1GxCvYbcflh+M+JGkr213vcC3Y+mFhYCAYUGTIwB1M0gJLHez2GJWSwxyUpd1BbT+I88DCwsAfFVfpqoLAEmnOKnLVBp4h2C3G/ucLCwD8kaKdh/Ew59zhYWF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172" name="AutoShape 4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gEI/8QAPBAAAgECBQIEAwUHAwQDAAAAAQIDBBEABRIhMQZBEyJRYXGBkRQjMqHwBxVCUrHB0TNichYXQ+EkgvH/xAAUAQEAAAAAAAAAAAAAAAAAAAAA/8QAFBEBAAAAAAAAAAAAAAAAAAAAAP/aAAwDAQACEQMRAD8A2oMCu2G2fm/HphISNjzbfCZL++A4Drc7fTDU8mlGsDcD646IRNRYhQF5J2GM16869pKJ5Mvo5qmKUbGeEKfDN+4Jv2PH5YAvzTOaDKYvHzWdKeIfxuCAbdr/ADwM/wDcaiqw0VJSsJDvF47qgkF7XAve1sZDPnmYSTO01ZJUq5uFqCZB6EjVfTt6cYkCmnq8vjnp5PtHIAjfWUO3lK8g7encHAHX/c2ekqZYK2mgkKk7xyFStuL+v5c4nUv7UaCoiRZaGUyHU1oWUkAcXBYWJ29t9zjKaGkkrJNSMrFwQl2IOrsPrgr6U6JOaU6VMlaIZA2kpINOi6kqRfkbH04wGo03UVBVVcMMRI8aLWpNt/a1/wBWxDznqvLcnqikuuSyg6YwDe553IA+fofTAnmtBl1M8EGWyF65Sz3U2c+bVYgdrFht/a+Ho8kyqtQLVGZkhcqwRhqnmNtmH8oFgNx3wBtkPUFNm0QlhjdFIsuplIPfaxO3ucXMUkcgGhw3rYg4yvNqGvp6phTGumZ/9MQjSsaDY7Djm1yT/XFl0vn0dHmDU9VJVSySNYmbyaT7C9jx8cBo7gMF2Nu/rhto1K6tzfe2OTMsqBxqPyw0ZGVNrkHvgGJCuq5HG1yeMLDMrWN0LLcntf8AvhYAjIBIHf8APDhuEvva2IysRsxvY822x1XVQo6KoqpdkhiaRvSwF8AM9ZdTUmR0pgqHYzTgKqRltYB7i29xscZfJ0/ltfA9VUQ1aM/3gRm1M1ydTEne5O9uAMDr5rW59nsuYVswaSS7FmOwUbhVtwtgOObd8XMsc82Ta6G/jo9xLTtfWFN7EWux5HBuO3bATaigyTKYIZqGjE6rHqfx5POxI/EARa3lI2sb9sQ6TqimrqiKJKGOB4iPvIPKzEX2O11OxsRe+B5YKqomYywNImohnsAqk8km1lHuccQ5RW01dJE6JTusguJiFYbixNzxvswuLbjAaVLB09TZm9S8H2armUPKzxnw2Z9iT2vfmx737jEJ6uPOYRDSLJSQEM0q0wLIrA88A7EbG3Fr2OBOrroq4+E7TNOqiIhWUqQNufiNjb0wXfs96SrcwkEtdEUyxGLIkifiPe1z5r9+3J54CX0v0pVz1/2zx5hGSSs0oGsi43ItyRbb0+OGOp8hzTJJ4swjY1MOoTHVHsjAhrWAsPwjbvjTHZY5fDQgW2C22X5YfH30LwzKtmFirDbvgM/6Wr3z2qqpWqEKzA2vdgL82A42HNzx2uThmsy+lpMzZyyxCJgsiUojY35s7EFrm4Pm2t6Y5zfpx+neoIc0yqV4qOb8Ko1vCfvze4Pp/jHnV0xEsVZHTU9RqAZpUh0uNjywtt+YwBV03nENaJKYiaOWJQQkoCkrYb7CxHG4xcOFbc3B7g22xnPTuZvLmlHE5jd1QtcE6tBbck/xDf8A940OXSPMD2sBbvgIjJHE8jrfU1rkm4HHF74WO5vwjRYk+uFgCBVBUWJBtio6zqlpOk80mlRmRad7oh3bbgYu4wLbfmMM19FBXU0lPUr4kUiMrKeCCLYD5kiC02X1UqoCpVQfJe5/lG/f05tt2ONJ6e6SoMtydKetVXq2QPK4vqSQ3IRWvsANtuTfjAUlG1R+0eg6d1yimpa+MLGxuNMS6vmT5j/9sazkNQle8lQlvPO1ieQAT/jADFd0bmFQJDBHMomWzSw1QjYj/eCN9tj67+uIVJ+zFpCgzPOapY0NkiEhkCrxYEmw+WNTdWiAH0OIc+tX0E74CjyPpTJMnIWmpVnc7GSbzk/XbBdHKQgVCLEWFuAMQKdCXUBQTiWysinUgB/tgPCUdwVJv3Ft/hjmeTSFJC78m2Em9zp1Lbgi22PakakKHcg9++AqerJI4cjilnISOOoGt2Gyqdifc4zrqnqJKiFoKdWE0U1/GRTGFtYg2J3Fvy/I16/Fa/TqtRQ+K8NQJWUjfSAb2A5xmXUNMs5iNGwsFs0dyTGRc2BA3Xf5XAwDnTldMvVOWyyIkYlnWJkUNoAc2YAXO2429sbRLfk38uxvtjHeiKOZ+oMugmWzJPqYslj5fN6bnYfXGwyuNhewPY+uAjVmoqACbHe29sLHlY7xEWubc7HCwBQpIsNxj1zt/XDcThmIN9sdSMADvxvfAYn1BQR5d+2LKKtWYDMHvpA2B8Mxm30H1OCvoKRpaN0BVTBMyHbcm9z/AFAxU/tSomizjpjPITYUmYpFKVXs7qQSfTZh88WmQQDKc/zdZmWKnWTxmkYgLGht8MAWTPpBYk7HYf3xCEhZ7jT5hv23xGrM9yyRvChraVi21mmAbffYYhJKYm8QhgDfSynb8jgL2muhuxVvS2O5ahmF2tpU8ngf3OIcOYQaHSPab8RU8ngX/pgZ6n6ro8mLrJDPW1SKzFImUJEBtdjfb4WJ5wBb4oXUS6jfm9vlh1WLoTa9zYb8jvjKOn5eqOo6p6nMECU5N4V3RIx8Abn54NqWgziglDwSwzICC0aoUPptuRb6cYC3YlXaPTfVzq4vjO8wyekTqOWhk8OKMp9oj1Ntp3DKPYG/wwe0Nacwj8SWJoJkuJYnIBUj58d8CPVNFJnGZQT5OxkLxMpmVvIVHcG+43577c4CDkk1P/1VRTRSIqoZNR1WNrFT+ZHfGjiNSFZ9RsBa++M/pslz/LaCKOgeOjiiRZK6qlTVJUsSG8OMdkAJW5tuDg2oYmp4qiNtTJHMyoxO+nn6AG3ywEeumXxxEh1OV1EL5rb7X/P6HCxBzepjRItZOg/isePTvhYA+S38oBv9McTFEHmuSdrXxyv4ybsD6MMMVrDa4IJwA119l65h05U06CQyyAGn8ONntKu6Gy8WK4pOtKqmjrsoatqEhy+rOue8h8zDSQLeg3Pbcj0wR9UZXTZ1lIhrYDLHTyrPZGKuNPdCNw1ieN8BPVkFLmGY5b01NUGsrY7hZagAsYijOrHaxOsAcb7e+AF+pJ8nr5vEpmrQqnyzVPhpFIpPKgm9vQ2sQMQafM5+nJqepy6rM6qQGiL3hPqpCk2PofbFlV5JCQWr5aufMoSUMk8TnxFFrDY6Qo7Ab/W2JNNS5XS5BmFPVovmp3H3kQHhsLsCDa4Oog3v2GALclzjLs9kjzPL5JYZgPDnp5bW1Hcg7+x39/pV53lExzfMIMpBqZzElRILi9nchVUm4HDEnsBfk3FL+znK4HzyspK+kkYvSITGym3O499iMFVLlQyd4SpqWymb/VX7x3pWF9PqxTe1z+Gw7YAbjynqajrnokqpDUKgIMDy6Vva5ViLMRuLbA4La+DN8lNBLRZhV1klSwpxBVz2u9iwYlF22BuOOBfHsaZTPVNUU+cJMZW+8EcoYs3wHmGLEULV1bR1JWYUdJJ4qeKCpkbSyjy8gC5N/XAOSUklVODm7o0hBvSxf6K+7GwL99jt7d8TvHiEiqiHYWDW3HriLIyy1AS3/j1C9wefS2GmaKmV2ayNp/Fb9euAqnr6nMeq61JZWShovAiEViA7sQ5Y+u1h9cEEsqNStLEQysC4Ye45wNCCWurKmrammpYHXwVZ1s00jWVWHoApbe3J9sEk0SLTlALKo0gbiwwA5mrXjUBTfV3POFj3MEhKLcluBcj44WA0UkrbcbmxxQZnVM0ErOGAMcgAXfcEgHj0xfCVJYwEBAO9zgdzKGQljc6UDW2AG+/r8cBzkmZmRa15CpMbEKAbg7f12wHdXVVJDnQnipmLhbJUwrqenmjKyIbc6fMQQOQbYn5TXWzepgZtLpKxFwSB925P5n8sVHUlZFlWbh5AxhqXLKdGpVdbqeDtcHn2HpgIFV1K2ZKftGV1MtSBulM50u30uBx274n5VkFZmhWTPaY5dQowdKRpNTTWN7ubCy7DbvxifDmlNWQwxs6xywxC0gOhn4txhqpoqms1QQTS+JISGKubqgBJ733tbAS+llp6nqKozal/0ZaYAE2F9Tkg/A2Nj3wQ5olXSJGtC9pzJcAgG68Hf54zp5c6yGqjljohPQw0kVLJJFIVMka30jRe4Iud/f6X1VX1/VEcS0GaVOVU0KM9S4jIlJ34LAHTt2G+AuaKvvm9TRV1CtPUxhX8aOzIVYkA6tiDdTti9nlNgLjX2sdsQMtWFaeKRJ2qmanRDUSizSLzc22B3JO3fDqziOQQysNMnlibSbf8cA2lPMTd5QWa4JsBb9f2xBzWokihmAceVRcFQO/rf0wQGJi51NYBeN9v1tgerZkRK0zvcJGzsNyQAMAx08lXmUWW1NSGgpaenXwYgwJmcj8ZsbACxsPcna29xPPrRoywLEb2t8u/pgK6L6wWkyqkgzRwkEkB8GdwxII2KNYWv3H97XxdnOstnj8eHMqN9IJv4gv+Z2wD9VCNChXG381tsLHkhDqjpoe/AB5+d8LAF1FURzROuoa1O4I47D+hxEmppGqJmeQNG6qAu/lO4Px7YZpKnRMVAHntsebWJGJ0L6UKG1r997/XAANWXgz7MFhkUSLqa9je/hv7+4/LFT19OfBNM5RmTUwe/m3ve5+K/nghqaZZOqa0oDqICAheQYrne3qRgJ/aIxFXTBSAzwnb4MxP9RgGejx++aGagd9FZQgNGx5dCODxx9dhg9yoy0Mb1dcqxxxxM2oHUW9TttjHMpzWbIs8pq1W8qtplj/nQ87fnjRqPMxX5SIahdVIzFQ6SWsjfhPvz9MBKq8+ymKFaqqq4lgnUmNIfvHm33AUb8+vrviqfq7LqWdarLqcz1oXwhHKrIATzqbe/sFvucWNJ01SUvjzUdJDE3lEEojRmYgbk3va+kHtilp+pM6ps2Ph9Ox1NRSo0WqmjVQzXsCTY2PG19sAQZbnfVtSkhj6aoyhNyTVNHouP9y3wQZVBnNZTFc4SnQtMkgjia4S3obb7gYq+kXzKpikr89jEeYyMyqjGwRb/wAK8DnuSTgrpS2jzkeUebb54CVKSilmFwBuR39sZp17ViDK54yCstSdA33YHn8sGjZwtPki5lmKrGyrcop2LdgPjjKpaqq6lzQ5qzBaaF7U5BIMrj+Vr72vf4j2OAS0sI6co6KwaaasjjjF9VwqkueOLta3rjmKny41lRRtlqTRo5KzIVZgtgNgVxxnkgGbZdRFkb7KwaY32LHTyAdgbcD1xcdJ061ctbWVMZ0SOfCVCo0i535+GAgRUkSKBlNe8EI2HhSFCPitvh2wsWH2AVZkd40aWOR0ujbaQRYHv3P0wsAeJLbM1DKljIAN/wDad+PfF4FRUItyLj2/V8DoWQ5ksigMS6kkti8knGlWIIA5ucBXSU0KVxYAAyh5Gt/FsqgfC2M16tp/tucIskYAigI2I2KgG+3/ACAxrdPGGZtRJNrXO+2AXruqynJ55Gr6pw9RE48Cna8xYgANYnYbDc4AQlyunqqaraqlSlhgN/FktpuO1/f29MDqZ3T0GYD90xA03g6ZFqGLB27uq9h+jbDmdZ3V564esWCKmhX7qnVbKoF7t8dzviojRftNwVKH1NuOcAaZZ1NJIIY4qkII2JKXvqUi555FxtjRens3y16RWhTw2NkdieTbc88X2xmGZ9OtNSRz0pVZWjGhT+Fvbj9HFMGzOkYQsZoSNirArcX3tftgN8NTFoWVpg0ZUMJNYII9Rb5YF+qetKehR0opTr0EDzC1r8+/9ecZMaiqhjWnWU6D5VhdzpI9ALHFrluSVNdOrPBLHECA8jRnVv8Aygjc7jnbAXNImadYyq9RU+FldOdBS5VW9hvsd+ee2LnMjS5Hl7SshARfCpKdTbc6gWIGwNgL+2I9Xm1FksKZfFO9RKgCrSRHypYqRra1r/i4vgWzKrqa5mzDMHEtQ5CxR7bDkBVA4vycBHhatzCuLOEkqamTlLi7N6D2/tg6mDZE+UpESVM3gyljxqFtvgbfngf6dpRRVlHXV6okjSMsa3F1XSbvb47be+CfOlaqowS8paKZGNwCCQb8W9QN8B54DDMJ/DV445gr3APmIBHryecLF0yKChBbUv8AFbV6j0wsAQwRrKTJoIN+L8YidR9QUuRUy+Msk1W4Ph08YuWHrfhR7nuQMdq9PTU0lXUk+FEhdueB/X/1jNs0rRPJPXVCucwlXXJG3CqCRGlr2sFK8cm574CVX9Z59URzGhWnojp5jUzOCbiw2AvxuRgCroXmqHq52aaqa7TSOdTO3r+tsSpJZaeW95AkqXfS1tRGwvvhuaXxXQLEWka4VVH577YCrk8QQlCqWA3PrcDEqmpvEi1ONSKvm0W4G/p644eneWpEPhgm+xD3JPPz3xcO7U2V1whVU0JHCiBBqvexYm/xvgHunM3atmUazfZCG3CE7IwHobW+mCHqbKRV5JLPfxKujUyIFQkADZhcbDbi/f04wG5fTwUMU0kUkpZYwJAgAt5uxB+YPa2NSoj+8siVIpIxrjtJpIA1afxXHwGAzzp9mENNeGOQTyNp0KC1+AAbbcn6YrmzvM82domaRI1P+iJNOm/8x2J+eCXL5HooqeF4YnFMwCMB+DSNJN735t+WCLP8zpYekWzQ0FM9bJqigV4lY6mO3ytc4AHy+hiqV8rxwoBzqHwNh7d7cYdo2pBXLFq8SUSafEPmDC9jYdh3xChaOipkEeorBCsJ0i93bzOffhQPS2G8hI+2RTMJRofjUeR7n4jAFWYRiCvpCsl38xAt/wCMaRZj8e2LOKqafL6iVqhQba3YovANrfHFFXFpqyNnnILJ5rm3PO5+GL7KKMVFBWqshUtTsGa42Ldh6cf0wBFFUQvGhSddwLcAcYWKPL5HbLqe5FvDSx1b/h+OFgH88rWqKoxVlSYqRCSIBxIR/P3J9uN++KJI1qpELyMfEdfEOm5JPoOQAPX098FqUEFZMDNChiQ6mD8XB599jxhmuym0v2mAxpFfdVBEj+g9bew/xgMs6kkau6g0RpoiD+HGi/hRRxe23PoP84mCKmyvNY4I7TSONOrY6Tb+LcgbDj/OJuWZaZuppmVR4VOCUuNQZtQtci+/J5t8cO19NHFnFdNqp4zHECrySDztb0tzf2/tgBWiJkzgPclVLNqJP1298X9TTJF0nNNIjffOTdmCnUOPcm9vbcYqMqeGOommZyHZNEd9RNyRfSLfHntgh6iqKVOkCkbHxAY0ZbEupJuQQRtyPjbbADVOZqiiqnklkJ2LkndvX2wXfsszpIGfJKomzn7jUDu3BXA1lMEi5BJIJGJcny9yBtxiJk9WKbM45Az6lfUg0dwLjt6jAGdNQu2aZpENLBKt0BK/g7/+vlir6xMy1eXZc8vhRwU4lKodrsPQ+w4xbrmqZOr1apA8tVNLLdlcWBYhSAosAALf/uKTMKf945lJXzy+I0oU6VFlU229+LD5YCveESrGxd2vdEQW8xJvc/r1xJFJSwVsMOtlcx6txcbnn4/rtiKkpGmaZwxjIudrDkYkzMagw1KurlSFY6tV/wBb4C3zKlkkFBVQvEUCtFbgE2B7gb2v9cF2UwLFlUmrSzzJe5F7bG21vfFB+7C2SSvo86FJFLFfXc3+eLSmH/woQkd7KAdJA9jgPct+5y2CPwkui29BtthYbjiACkIWSxABYfHCwFnPXVMQIjl0gzRqQALEEm+KyPOa+prVhnnDxSXV1Ma2I8WRfT0AGFhYCTkirJHXOygtYDVax4U8/M/XAVmbGOoqihsS2gn2vhYWAqsxRYakiJQoBAtb/jibnbtH00yIxtNUAyX3L6US1yd9rn64WFgHqd2g6bhMH3ZYhmKixJse+K3IYkPUIjIuvhy7E/7D/nCwsBaNeLJKWsjZhO7yBm1GxCvYbcflh+M+JGkr213vcC3Y+mFhYCAYUGTIwB1M0gJLHez2GJWSwxyUpd1BbT+I88DCwsAfFVfpqoLAEmnOKnLVBp4h2C3G/ucLCwD8kaKdh/Ew59zhYWF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4" name="Picture 6" descr="http://t3.gstatic.com/images?q=tbn:ANd9GcSqWZn2aZ6OiutDmkbGDdRQVYwMvwVoiFrAk6r2zh5x6JuqB3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7166"/>
            <a:ext cx="4286248" cy="601006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14810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27 на 28 </a:t>
            </a:r>
            <a:r>
              <a:rPr lang="ru-RU" dirty="0" err="1" smtClean="0"/>
              <a:t>квітня</a:t>
            </a:r>
            <a:r>
              <a:rPr lang="ru-RU" dirty="0" smtClean="0"/>
              <a:t> 1935 року Зерова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Москвою на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Пушкіне</a:t>
            </a:r>
            <a:r>
              <a:rPr lang="ru-RU" dirty="0" smtClean="0"/>
              <a:t>. 20 </a:t>
            </a:r>
            <a:r>
              <a:rPr lang="ru-RU" dirty="0" err="1" smtClean="0"/>
              <a:t>травня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доправлено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 для </a:t>
            </a:r>
            <a:r>
              <a:rPr lang="ru-RU" dirty="0" err="1" smtClean="0"/>
              <a:t>слідства</a:t>
            </a:r>
            <a:r>
              <a:rPr lang="ru-RU" dirty="0" smtClean="0"/>
              <a:t>. Зерова </a:t>
            </a:r>
            <a:r>
              <a:rPr lang="ru-RU" dirty="0" err="1" smtClean="0"/>
              <a:t>звинуватили</a:t>
            </a:r>
            <a:r>
              <a:rPr lang="ru-RU" dirty="0" smtClean="0"/>
              <a:t> в </a:t>
            </a:r>
            <a:r>
              <a:rPr lang="ru-RU" dirty="0" err="1" smtClean="0"/>
              <a:t>керівництві</a:t>
            </a:r>
            <a:r>
              <a:rPr lang="ru-RU" dirty="0" smtClean="0"/>
              <a:t> </a:t>
            </a:r>
            <a:r>
              <a:rPr lang="ru-RU" dirty="0" err="1" smtClean="0"/>
              <a:t>контрреволюційною</a:t>
            </a:r>
            <a:r>
              <a:rPr lang="ru-RU" dirty="0" smtClean="0"/>
              <a:t> </a:t>
            </a:r>
            <a:r>
              <a:rPr lang="ru-RU" dirty="0" err="1" smtClean="0"/>
              <a:t>терористичною</a:t>
            </a:r>
            <a:r>
              <a:rPr lang="ru-RU" dirty="0" smtClean="0"/>
              <a:t> </a:t>
            </a:r>
            <a:r>
              <a:rPr lang="ru-RU" dirty="0" err="1" smtClean="0"/>
              <a:t>націоналістичною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endParaRPr lang="uk-UA" dirty="0"/>
          </a:p>
        </p:txBody>
      </p:sp>
      <p:sp>
        <p:nvSpPr>
          <p:cNvPr id="5122" name="AutoShape 2" descr="data:image/jpeg;base64,/9j/4AAQSkZJRgABAQAAAQABAAD/2wBDAAkGBwgHBgkIBwgKCgkLDRYPDQwMDRsUFRAWIB0iIiAdHx8kKDQsJCYxJx8fLT0tMTU3Ojo6Iys/RD84QzQ5Ojf/2wBDAQoKCg0MDRoPDxo3JR8lNzc3Nzc3Nzc3Nzc3Nzc3Nzc3Nzc3Nzc3Nzc3Nzc3Nzc3Nzc3Nzc3Nzc3Nzc3Nzc3Nzf/wAARCAClAHYDASIAAhEBAxEB/8QAHAAAAQUBAQEAAAAAAAAAAAAABAADBQYHAgEI/8QAOhAAAgEDAwIEBAMIAQMFAAAAAQIDAAQRBRIhMUEGE1FhInGBkRQyoQcVI0KxwdHw4RYzUjRicpLx/8QAFwEBAQEBAAAAAAAAAAAAAAAAAQACA//EABwRAQEBAAMBAQEAAAAAAAAAAAABEQIhMUFREv/aAAwDAQACEQMRAD8AoST4yVD5B+POAKdDtHGWVScLwueefemI0wZGOehIwOT9PT39qdjkZWKSOSAMEZznvXO8q7ORPnC7WK5xw3Tn1rth/CO1MKvUn1ruNQJkk3rjggKBgc9K8mT4V3S4U8+/r0o7D2NvhXaMsOR0z/vf6V405iLcMpK+vJ/tRNtav5cXCDzs7N5wcDqeP9NXXRP2cPfRrLqCyRWrrgN5uGOehweg+tGpn0cxMed2B3AJ6+9NSGWVzEspZRz1rTbn9nOgXJWK0vJYrkK2YGk34ZcKevPU5+tUn/pTUnnnW0tJJTBkkqcYUHnrTtkPXxHQ5hRvxUTKGzjPH2o+2uEKqCzH0J5+lBXcWo2BW0uFZWDZ2yDv2617YsJr0wgGOTB6nqB6GmVLFGQ52s0mTx2GRimGDtOdp+HGV5/vShZlYMduAcYzkkmiIYSQzniMj4QTwKqDcrSoNgzyAdw6V5ASXOXbOD+YUTdRt5Q8s5JUYz6/KgrdJPwv8QbJOQMc5qAweW3/AHZGHsDk5pUNbJKSwmVTjO1RxgUqdv6lZQuodo42c9Fwe3+9q8RSJDvLLux8RPXjNOKGERy2AckYx615LmeU/F8ZXkr16dKw1HDfmGBlS2ASf1omNfMeMDcW6Zz057UL5g3fkIAHTqCPfinBlYmCyAM3Qen1q1LB4Qv4ofECXN3ZrMyEiJWc7ARwB71olponiPxFrL3msn92WaoFVbaTBlHpj+5rNvCVtqFzrlqLS3/ETJ8S71GEzj4jX0bboyxIJG3SY+I+9anfjPJRNc8EXccUk+iahJ+I24KOo3SADGN3XPA5rO9Ut/F+nxm41CzvIkyRkDPBPOSK+g8UmVWBBAIPUGnL8Z/p82rrMeoxbtSVrhhFs3MOFOODx8zUVfJaSTrNY+ZEqKMliOeecd8fKvpKXw3oszl5dKtGY9/KFQ/ivwhpN5o1xsskWRF3KU6jHpRZWpyjH47hJ4PMBXzCvI7k0ZFcoqAgHcV6dhUTpds4gmXysSLKVxjJA+dHpBJzujHsAcfU1E8H8wbmfI6Fgen+/wBqaaTaRswBzj1OK68tliKgbSpAIxxXRQYBKsxUZz3I9RUniOh2gq24LyADmlXiwYO8Dbkd260qQqoGcMM5BwB296cViEKhSvZSvBP+K4V2HwEAlVySDjmu3VpBGAMMMHb9eelBOlFkiDPEBhQdgI5oeNDcO6kooGMkn+X+9ESxOVBRsnOGJHAPY+9TXgyzjk1tTJBBOwjLRpOu5WO4fy98KWOPWslZ/wBj1xcSapNawIiRoA8srqCzr2A/Stl7VU9C8OWOjeK7ufTHiSKa3BktEI/hMTwQOoDYP2NTutXlxZWnmWenz30xYKsULBTz3JJ4ArfHxz5XaPFI1kXiy88TR3slydEltltCu6e2v5Dv3dNvA3Y9MdqvPhabV10xrnVZjNGyCSISJtlUY6NVOUqvGxZaiPEupQ6dpc7ysMshAGazfX/2r36XbWunWsFuqnBnlBl4zydoxjioO813VdVJN3qMV4BwYljaMxA+x/3mmqcairNi8965cASPnC9M81KRvExUs2SFx7cVC2CtFEzowHmPu45+nPtUlane4JUAg4yDnqazGxojDFSAMHIxnOfpQ6qVcgMuckkAc80T5bKx2oSoIyM16NnmZ2qQoyef9zVoDpGwUE7efXp+lKpNLYSRhtpyfUkcdqVWjGaSKoORnPUjHp9aJibkuOi8lQ2MfWmGRt20kFyeoP2opFKIoZQcnLYFDeHGmjaBUDHGdy5XAH+af0i9ew1G2vY3YvHKsi7evwtk/fkUICzyZEa/CcjcOBTiq4ZG2kbl5ycZ5pD6Q0m2sZrmXXLQh5NQhizJnOUUHaB/9jUmRWS/sl13Uf3kNCmkVrFYnkjDDLqQc8H056VrdayOdmGo1ZwfPjQEMcAHIxng9OvSmdWRn0y7RPzGFgPtRZNUHxdq3iTR/D9xNcGymaRmUiCMgxIeAOuTxk5461dRTXnh7wLpMtnHcMqsZDuYFVbJByOtC+L/AApa2S3OqI2ZJeHJ4J4//Kmf2c3Djw6rXAKc7gCarv7StdVpLaJAzRhwSg4ycHH61jI3tUOaIRz4RiFi+AZGAM8k/c0XZRrEQJWJOc7qjrWYzyOZMtI/UkZ2n2FS1vZqduWYBvfk/ekjY5CykxkE/wAw/wCadgiLuG4U49BgUx5XlOyxxspkPK0bbBkGTgOOuegqFgqFS2Ru5Hfb1pU9AE2/w8c8kkZzSpTJoUG4nqD/ADE8V5uRdzbsBvh5J3Z9vanSRPGVIRduce2P+aZmDFtnQ5ByOTx6ViNeihIixhCSOM46804r+XMpBY7v5ify+goPLKFGwgMcY9uuamNIs21G6SNTtjXJkc9FH+4pWLn+x3SWm1mXVBK3lQKyj4vzluOnpitlrLPBuo2mjawttgrbyr5W8nocnB+Wa0q7mlgj82KIzKB8SKfiI9R61ueOd7qN1F/ELXzRabFp6Wuzia4Zixb/AOK9h86p3iU67cwzLIuhSGNMSyJcEPt78H3FXaDULDV7ZkjuShJKsqvtYEdqp+veDdJhEl+l9M7A5KyShhn7UZVMVfwvrOphTZmMxwg8u46/I96jPFl215qUUGQPKOARwWPapvTFmvL6KxsAHmbJDY+FQOpPoKq6xefdyXEjgu7kkY5+dDQnTbbYWZMblHPP3qYtYS7bi4LAck9qDgjhVCFxkd+gzUnZvubJDBieD7VE40ZVQApYcYPrT8Fqu5EfBGcY/wA16sQAAAK/EcjqfrRduQrANGSMdjgfepCrK3dpJDGFbsc8Y9qVGWaKWZnQg4wMelKhMJYrGcZYLgkZ6D54p61tZ70ulsC7bgCxHA96t8mk6VY3K2r2m9gCC7tkNyORn60arQQxSMoRIwpyAOSRnHHzBqy1arNppUO/deTg+URuRSeeegxU5bGJVDwqsauWyiqeBggA+h4piBLNdUEgDYaMnJOBnOck1IRoJYtoOEK7tzZIOTnp1PWmKnBFE8G7KhChUnoenTPeloXjnVPD1/Bp1wTf6dIR5fmECSND0Cnvj0NcSYtm8lg7tL/DXPPPbvxwaYjsdMvdbsLbU/Mt4U/hieFhlWP5CT6Ej9RTt+M1rWr6JBfxNPHEiXQXKODjJ9/Wsin1DUb7Wv3RDY3huVdozACMg9yT2HvV48UaD4tg057jRfFF9cPD8X4cwwqZF9AwXr/WsyTWtWe9uL/96TxXuBG7n4WwPXjt6Gi1RtnhrQYdA0x8Ihu5F3TyKc5PoPYVg+l6ihkIkAjc/CAf7VoOp614x8IWQl1K8g1W3cAFjD0yOBuAHv2rJY41lbGzILHI9+1Vw8Z+r3atHJCGV+AcgZ61I2jIGYlQB2K9B9az+3uLuy2C3lLRjqrLkfLFWjSdbiLJFdlojjlhyD9Ooq9K0GFfLyhXb1+LoaLttpUFl+IdOMnFCwD8THmCRGUgYAb+p+lFxK21VbCgHHXj71JLWjxvncWDY5wcUqYt47dMruO4dOe1KkM51u5mO15RtdXyrKfhZe/y7cepp+zMTQtMJgTMDlDkjkHI/wB9KibkfhHZbac3dshKkEYKc4+5xQK3SW91FNbSlVMg5JBx2+9BTk8gRmSNH3RdcDPGB2+9WBXjuo4n0+4DRg/y/wAuR0Pp6YqtXsgX+IPN+Ni20AYIzgf0r21SK41JZlVreKNw7vGxUSsein6daUsE7ZhkMib93AOOFHds+/FASRLcxYQ55wzbjn2rm4vBNBIJG+ASfCO2B2wPlTcF23wbY8F2w2QDj0A/zQGh/s38QPe6cmnahJm8gyiM3DSKo/qP6VH/ALT9Jtbp4miiiS8khcGUDDMOMZP3+9Uixvbmx13Fu7QGUB0Oc5YEZOT24q8eJ9Sj1HTbG8Jj/EIWiliByA2M8e3em9jynvD9/H4k8MPoerKFuDDtiJ43YHGP/cCBWO6dCyXM9vgiXcWCH26irZNrbQRl4xsaBwyvjBU9sVWZGkjv4b4q++d2Y8YJDHnj6iiww82mTusjJEEVMMx3fl757dutcWUQe6kXzo1aMAk9mI6irFbYzNZgf+ojKKc8I5GBk/PioldNZf4xYR3SnJ+Hhz3zUXFw80MgubcOAhHKOQee+B7ir94f1BtS09DKUa5XhwP0OPeqgQ0diTIHUtlGQc4bmjvCFyLPVfw8sbD8VGvl56Bhnr96hVxhiYSNjK4GMg9aVPRWdzOTIAC3Q84A+VKjSx27TMxa1YBe6ZwAfY9+9DSNLKzSEKCnPA+2R2qQvo7RUVJBLG+0Mqkbs9e/+9ajrgAKWOd3cjow7g+tMVxZDvOlhlPQLj4CT0557daY0+4kR3tWChc+ZEGbHOMNR2nrHc6Raq7bCoJLn2Pp9OlAXEUQh3RyF5kbcuG9s/QckVBzLPN1fYJdpCKq4LDtx3PNOWUkkpy6EllIYFs81GrOGdJYlYb15YE/DjqM/pUjbSb3WVWbC/Hydgz/AFPai0ibp2CW9yyfHE21s9Sp4/5qWkfznQAIp5IBP5eDk471Gm1eeym3zCNZIywGc8jnH3/rQ8epSXsKPErLtUZK4GT7n70oFrF6J7ryRHhnwoVeQPpXOpzhoyY1bEGATjr05z9qGuJoUmjuEx5q/mJpkXHB2MfLbgFh1OOwqS4ZEyQyKgXzE8wMM46ZzRF3Elw8V1uOZMBuM4YHBIH6/WgPDk7XmhQuZN3lkxnPYg4xipaPK2s8QVd0TCQMFwcdD8+oqSHlGwXZfczMAQxGcEjr+lD2m6e3trlZdvlYKbOhPfmnNdm8pCANqGNhzxnB44+poXSU2Wtvb+YciPJHAx7VBrulX9tLao+RnaOQOvHPFKqB4auJke7iWQPFG+M54B9M96VI7VGfTr9PhnMO4Llf4oIA4wOvvQPlTKGdlyAdrHcCSef8VKmzkAnmmyyJwzMM4HHSgSsShljLB2zyD1otaH2M7C1jXLRqquFwMk8Hqa5dGKnCAcnsMHn9aFtQ0cHlbiJgCpQt0Pse3XoaSGJJFaQ7NgBAIIz1P1+lCdRLJIZLdl2hRvRmI7/mAH61K20EouYS4wiAAjOW/wAD/mmGkgWKB0DiQFnUtyzgAA49utSsFwpjjWzMjhhk7hkY9/6UxO1nVbYxIAG28L+Y+nJ7VUprl7eSa1hQFQ5GQMA9D/irRIjGFVZtwZT04X3xnrnrVX1IeTqBZkBAAJGDjr2FSJIhPD5wYF8HK46Ee1ccMMJGQpxj9KUl27MEijChx/KfiI/tXELXDQbY9rBcknHFBWLwRImy9tM5SOQFUIyMHHOR8jVlb4kmdSpYQsOR2wD09apnhm4SHWjBJhFmjO4ngEryP61eoTEtvPIN3/b28jJLMQPtwafgU3xbKiQRbs/xFYep7U3YSloEG0yLwNv/AI/Mmn/GOHtLd4ufjI478Z5/Tig7NncRkhSvcdBxmhJfSpXsY5fJACSPk5Pf2pUVbQxS8iINkZywpUwarLX2patJ5CB3Vuqr3Aycn0FSthp9ppt4qzqLq94A2vlIh657nnrUWupzTAWekxm3SV8BIyWeQ9hmunddHiaJXE19KpVjnIhUjnB7t71YTUzxDXJSQAGPxEflHz+1e3fmRDYIwYmGXB5zwOAO1Q6SM9yrEnhup69amLINJIXMm9mGNxOCeB270anekNNcF2jRk2g8Ic7uc988UdpLiKe4tHdvMH8WILwTn8y/3onT7SLY0kwUbxzt7devzyKitYkxfi7tmjV4ZN0YBz3+XcCmJMzwvHZlmSM9y6j8vrmq5quwtG+SR78/KrDcSJNbeZbrvSf+JHk8D1yOmR0+lV/VnfdEZTu2cDIGDx2x2oQ7w3pserXBF9dvbRRqCArqhYHOeWBHoMYycimrq1ktLmS3i+Jc7wWXHUcEimtPv1h2sGClgNpHXORzmudVv/OvN4RZNyBRuPKkf5qxUMpew1OCac8pIOcYBB9PpmtMYme1CRRlFHxkdWJOTz8v7msk1Kd5pxK4IlUjLYx/vatF0q9Y6JC6yMTKgBVuSTipVDeMoj+7I87lLSDoSPqaG0aUpborsFHwknP6UV4rM34OBDj/ALmTtOcYB61CaXctFICpBXaOo4HHpUlnSdiWGMHOfhalQdtJE0fnJbNuY4Koxz8zzSp2gA4Ol2iLasVlnQF5f5seg9B/Woh33MDjG7r9aVKieO3PjJaaZQsu8AcdRjr86k9PuT+Ig2rhmKnOflxSpVOfxKvI0VpcMOWTacjgn4h/igUTzoCxOFVSdoHXj/mlSqvjJaZI02n3UTHCwyjaBwMHgj9M0HrueQDjAA6fKlSrO9NGNHjW41KKOTlPMBI9eOlHeLIFstRg8oIrhEL7F2o24Z/L0FKlSUIULuTvYE55z0q0+FbhjpUjfyx/EFY5zlhSpVSiuPFszfhbFv8AzbO0cAYqAspmEsRb4mMYyT0+1KlTPQsOlxmSWTLYGM8DmlSpVqM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124" name="AutoShape 4" descr="data:image/jpeg;base64,/9j/4AAQSkZJRgABAQAAAQABAAD/2wBDAAkGBwgHBgkIBwgKCgkLDRYPDQwMDRsUFRAWIB0iIiAdHx8kKDQsJCYxJx8fLT0tMTU3Ojo6Iys/RD84QzQ5Ojf/2wBDAQoKCg0MDRoPDxo3JR8lNzc3Nzc3Nzc3Nzc3Nzc3Nzc3Nzc3Nzc3Nzc3Nzc3Nzc3Nzc3Nzc3Nzc3Nzc3Nzc3Nzf/wAARCAClAHYDASIAAhEBAxEB/8QAHAAAAQUBAQEAAAAAAAAAAAAABAADBQYHAgEI/8QAOhAAAgEDAwIEBAMIAQMFAAAAAQIDAAQRBRIhMUEGE1FhInGBkRQyoQcVI0KxwdHw4RYzUjRicpLx/8QAFwEBAQEBAAAAAAAAAAAAAAAAAQACA//EABwRAQEBAAMBAQEAAAAAAAAAAAABEQIhMUFREv/aAAwDAQACEQMRAD8AoST4yVD5B+POAKdDtHGWVScLwueefemI0wZGOehIwOT9PT39qdjkZWKSOSAMEZznvXO8q7ORPnC7WK5xw3Tn1rth/CO1MKvUn1ruNQJkk3rjggKBgc9K8mT4V3S4U8+/r0o7D2NvhXaMsOR0z/vf6V405iLcMpK+vJ/tRNtav5cXCDzs7N5wcDqeP9NXXRP2cPfRrLqCyRWrrgN5uGOehweg+tGpn0cxMed2B3AJ6+9NSGWVzEspZRz1rTbn9nOgXJWK0vJYrkK2YGk34ZcKevPU5+tUn/pTUnnnW0tJJTBkkqcYUHnrTtkPXxHQ5hRvxUTKGzjPH2o+2uEKqCzH0J5+lBXcWo2BW0uFZWDZ2yDv2617YsJr0wgGOTB6nqB6GmVLFGQ52s0mTx2GRimGDtOdp+HGV5/vShZlYMduAcYzkkmiIYSQzniMj4QTwKqDcrSoNgzyAdw6V5ASXOXbOD+YUTdRt5Q8s5JUYz6/KgrdJPwv8QbJOQMc5qAweW3/AHZGHsDk5pUNbJKSwmVTjO1RxgUqdv6lZQuodo42c9Fwe3+9q8RSJDvLLux8RPXjNOKGERy2AckYx615LmeU/F8ZXkr16dKw1HDfmGBlS2ASf1omNfMeMDcW6Zz057UL5g3fkIAHTqCPfinBlYmCyAM3Qen1q1LB4Qv4ofECXN3ZrMyEiJWc7ARwB71olponiPxFrL3msn92WaoFVbaTBlHpj+5rNvCVtqFzrlqLS3/ETJ8S71GEzj4jX0bboyxIJG3SY+I+9anfjPJRNc8EXccUk+iahJ+I24KOo3SADGN3XPA5rO9Ut/F+nxm41CzvIkyRkDPBPOSK+g8UmVWBBAIPUGnL8Z/p82rrMeoxbtSVrhhFs3MOFOODx8zUVfJaSTrNY+ZEqKMliOeecd8fKvpKXw3oszl5dKtGY9/KFQ/ivwhpN5o1xsskWRF3KU6jHpRZWpyjH47hJ4PMBXzCvI7k0ZFcoqAgHcV6dhUTpds4gmXysSLKVxjJA+dHpBJzujHsAcfU1E8H8wbmfI6Fgen+/wBqaaTaRswBzj1OK68tliKgbSpAIxxXRQYBKsxUZz3I9RUniOh2gq24LyADmlXiwYO8Dbkd260qQqoGcMM5BwB296cViEKhSvZSvBP+K4V2HwEAlVySDjmu3VpBGAMMMHb9eelBOlFkiDPEBhQdgI5oeNDcO6kooGMkn+X+9ESxOVBRsnOGJHAPY+9TXgyzjk1tTJBBOwjLRpOu5WO4fy98KWOPWslZ/wBj1xcSapNawIiRoA8srqCzr2A/Stl7VU9C8OWOjeK7ufTHiSKa3BktEI/hMTwQOoDYP2NTutXlxZWnmWenz30xYKsULBTz3JJ4ArfHxz5XaPFI1kXiy88TR3slydEltltCu6e2v5Dv3dNvA3Y9MdqvPhabV10xrnVZjNGyCSISJtlUY6NVOUqvGxZaiPEupQ6dpc7ysMshAGazfX/2r36XbWunWsFuqnBnlBl4zydoxjioO813VdVJN3qMV4BwYljaMxA+x/3mmqcairNi8965cASPnC9M81KRvExUs2SFx7cVC2CtFEzowHmPu45+nPtUlane4JUAg4yDnqazGxojDFSAMHIxnOfpQ6qVcgMuckkAc80T5bKx2oSoIyM16NnmZ2qQoyef9zVoDpGwUE7efXp+lKpNLYSRhtpyfUkcdqVWjGaSKoORnPUjHp9aJibkuOi8lQ2MfWmGRt20kFyeoP2opFKIoZQcnLYFDeHGmjaBUDHGdy5XAH+af0i9ew1G2vY3YvHKsi7evwtk/fkUICzyZEa/CcjcOBTiq4ZG2kbl5ycZ5pD6Q0m2sZrmXXLQh5NQhizJnOUUHaB/9jUmRWS/sl13Uf3kNCmkVrFYnkjDDLqQc8H056VrdayOdmGo1ZwfPjQEMcAHIxng9OvSmdWRn0y7RPzGFgPtRZNUHxdq3iTR/D9xNcGymaRmUiCMgxIeAOuTxk5461dRTXnh7wLpMtnHcMqsZDuYFVbJByOtC+L/AApa2S3OqI2ZJeHJ4J4//Kmf2c3Djw6rXAKc7gCarv7StdVpLaJAzRhwSg4ycHH61jI3tUOaIRz4RiFi+AZGAM8k/c0XZRrEQJWJOc7qjrWYzyOZMtI/UkZ2n2FS1vZqduWYBvfk/ekjY5CykxkE/wAw/wCadgiLuG4U49BgUx5XlOyxxspkPK0bbBkGTgOOuegqFgqFS2Ru5Hfb1pU9AE2/w8c8kkZzSpTJoUG4nqD/ADE8V5uRdzbsBvh5J3Z9vanSRPGVIRduce2P+aZmDFtnQ5ByOTx6ViNeihIixhCSOM46804r+XMpBY7v5ify+goPLKFGwgMcY9uuamNIs21G6SNTtjXJkc9FH+4pWLn+x3SWm1mXVBK3lQKyj4vzluOnpitlrLPBuo2mjawttgrbyr5W8nocnB+Wa0q7mlgj82KIzKB8SKfiI9R61ueOd7qN1F/ELXzRabFp6Wuzia4Zixb/AOK9h86p3iU67cwzLIuhSGNMSyJcEPt78H3FXaDULDV7ZkjuShJKsqvtYEdqp+veDdJhEl+l9M7A5KyShhn7UZVMVfwvrOphTZmMxwg8u46/I96jPFl215qUUGQPKOARwWPapvTFmvL6KxsAHmbJDY+FQOpPoKq6xefdyXEjgu7kkY5+dDQnTbbYWZMblHPP3qYtYS7bi4LAck9qDgjhVCFxkd+gzUnZvubJDBieD7VE40ZVQApYcYPrT8Fqu5EfBGcY/wA16sQAAAK/EcjqfrRduQrANGSMdjgfepCrK3dpJDGFbsc8Y9qVGWaKWZnQg4wMelKhMJYrGcZYLgkZ6D54p61tZ70ulsC7bgCxHA96t8mk6VY3K2r2m9gCC7tkNyORn60arQQxSMoRIwpyAOSRnHHzBqy1arNppUO/deTg+URuRSeeegxU5bGJVDwqsauWyiqeBggA+h4piBLNdUEgDYaMnJOBnOck1IRoJYtoOEK7tzZIOTnp1PWmKnBFE8G7KhChUnoenTPeloXjnVPD1/Bp1wTf6dIR5fmECSND0Cnvj0NcSYtm8lg7tL/DXPPPbvxwaYjsdMvdbsLbU/Mt4U/hieFhlWP5CT6Ej9RTt+M1rWr6JBfxNPHEiXQXKODjJ9/Wsin1DUb7Wv3RDY3huVdozACMg9yT2HvV48UaD4tg057jRfFF9cPD8X4cwwqZF9AwXr/WsyTWtWe9uL/96TxXuBG7n4WwPXjt6Gi1RtnhrQYdA0x8Ihu5F3TyKc5PoPYVg+l6ihkIkAjc/CAf7VoOp614x8IWQl1K8g1W3cAFjD0yOBuAHv2rJY41lbGzILHI9+1Vw8Z+r3atHJCGV+AcgZ61I2jIGYlQB2K9B9az+3uLuy2C3lLRjqrLkfLFWjSdbiLJFdlojjlhyD9Ooq9K0GFfLyhXb1+LoaLttpUFl+IdOMnFCwD8THmCRGUgYAb+p+lFxK21VbCgHHXj71JLWjxvncWDY5wcUqYt47dMruO4dOe1KkM51u5mO15RtdXyrKfhZe/y7cepp+zMTQtMJgTMDlDkjkHI/wB9KibkfhHZbac3dshKkEYKc4+5xQK3SW91FNbSlVMg5JBx2+9BTk8gRmSNH3RdcDPGB2+9WBXjuo4n0+4DRg/y/wAuR0Pp6YqtXsgX+IPN+Ni20AYIzgf0r21SK41JZlVreKNw7vGxUSsein6daUsE7ZhkMib93AOOFHds+/FASRLcxYQ55wzbjn2rm4vBNBIJG+ASfCO2B2wPlTcF23wbY8F2w2QDj0A/zQGh/s38QPe6cmnahJm8gyiM3DSKo/qP6VH/ALT9Jtbp4miiiS8khcGUDDMOMZP3+9Uixvbmx13Fu7QGUB0Oc5YEZOT24q8eJ9Sj1HTbG8Jj/EIWiliByA2M8e3em9jynvD9/H4k8MPoerKFuDDtiJ43YHGP/cCBWO6dCyXM9vgiXcWCH26irZNrbQRl4xsaBwyvjBU9sVWZGkjv4b4q++d2Y8YJDHnj6iiww82mTusjJEEVMMx3fl757dutcWUQe6kXzo1aMAk9mI6irFbYzNZgf+ojKKc8I5GBk/PioldNZf4xYR3SnJ+Hhz3zUXFw80MgubcOAhHKOQee+B7ir94f1BtS09DKUa5XhwP0OPeqgQ0diTIHUtlGQc4bmjvCFyLPVfw8sbD8VGvl56Bhnr96hVxhiYSNjK4GMg9aVPRWdzOTIAC3Q84A+VKjSx27TMxa1YBe6ZwAfY9+9DSNLKzSEKCnPA+2R2qQvo7RUVJBLG+0Mqkbs9e/+9ajrgAKWOd3cjow7g+tMVxZDvOlhlPQLj4CT0557daY0+4kR3tWChc+ZEGbHOMNR2nrHc6Raq7bCoJLn2Pp9OlAXEUQh3RyF5kbcuG9s/QckVBzLPN1fYJdpCKq4LDtx3PNOWUkkpy6EllIYFs81GrOGdJYlYb15YE/DjqM/pUjbSb3WVWbC/Hydgz/AFPai0ibp2CW9yyfHE21s9Sp4/5qWkfznQAIp5IBP5eDk471Gm1eeym3zCNZIywGc8jnH3/rQ8epSXsKPErLtUZK4GT7n70oFrF6J7ryRHhnwoVeQPpXOpzhoyY1bEGATjr05z9qGuJoUmjuEx5q/mJpkXHB2MfLbgFh1OOwqS4ZEyQyKgXzE8wMM46ZzRF3Elw8V1uOZMBuM4YHBIH6/WgPDk7XmhQuZN3lkxnPYg4xipaPK2s8QVd0TCQMFwcdD8+oqSHlGwXZfczMAQxGcEjr+lD2m6e3trlZdvlYKbOhPfmnNdm8pCANqGNhzxnB44+poXSU2Wtvb+YciPJHAx7VBrulX9tLao+RnaOQOvHPFKqB4auJke7iWQPFG+M54B9M96VI7VGfTr9PhnMO4Llf4oIA4wOvvQPlTKGdlyAdrHcCSef8VKmzkAnmmyyJwzMM4HHSgSsShljLB2zyD1otaH2M7C1jXLRqquFwMk8Hqa5dGKnCAcnsMHn9aFtQ0cHlbiJgCpQt0Pse3XoaSGJJFaQ7NgBAIIz1P1+lCdRLJIZLdl2hRvRmI7/mAH61K20EouYS4wiAAjOW/wAD/mmGkgWKB0DiQFnUtyzgAA49utSsFwpjjWzMjhhk7hkY9/6UxO1nVbYxIAG28L+Y+nJ7VUprl7eSa1hQFQ5GQMA9D/irRIjGFVZtwZT04X3xnrnrVX1IeTqBZkBAAJGDjr2FSJIhPD5wYF8HK46Ee1ccMMJGQpxj9KUl27MEijChx/KfiI/tXELXDQbY9rBcknHFBWLwRImy9tM5SOQFUIyMHHOR8jVlb4kmdSpYQsOR2wD09apnhm4SHWjBJhFmjO4ngEryP61eoTEtvPIN3/b28jJLMQPtwafgU3xbKiQRbs/xFYep7U3YSloEG0yLwNv/AI/Mmn/GOHtLd4ufjI478Z5/Tig7NncRkhSvcdBxmhJfSpXsY5fJACSPk5Pf2pUVbQxS8iINkZywpUwarLX2patJ5CB3Vuqr3Aycn0FSthp9ppt4qzqLq94A2vlIh657nnrUWupzTAWekxm3SV8BIyWeQ9hmunddHiaJXE19KpVjnIhUjnB7t71YTUzxDXJSQAGPxEflHz+1e3fmRDYIwYmGXB5zwOAO1Q6SM9yrEnhup69amLINJIXMm9mGNxOCeB270anekNNcF2jRk2g8Ic7uc988UdpLiKe4tHdvMH8WILwTn8y/3onT7SLY0kwUbxzt7devzyKitYkxfi7tmjV4ZN0YBz3+XcCmJMzwvHZlmSM9y6j8vrmq5quwtG+SR78/KrDcSJNbeZbrvSf+JHk8D1yOmR0+lV/VnfdEZTu2cDIGDx2x2oQ7w3pserXBF9dvbRRqCArqhYHOeWBHoMYycimrq1ktLmS3i+Jc7wWXHUcEimtPv1h2sGClgNpHXORzmudVv/OvN4RZNyBRuPKkf5qxUMpew1OCac8pIOcYBB9PpmtMYme1CRRlFHxkdWJOTz8v7msk1Kd5pxK4IlUjLYx/vatF0q9Y6JC6yMTKgBVuSTipVDeMoj+7I87lLSDoSPqaG0aUpborsFHwknP6UV4rM34OBDj/ALmTtOcYB61CaXctFICpBXaOo4HHpUlnSdiWGMHOfhalQdtJE0fnJbNuY4Koxz8zzSp2gA4Ol2iLasVlnQF5f5seg9B/Woh33MDjG7r9aVKieO3PjJaaZQsu8AcdRjr86k9PuT+Ig2rhmKnOflxSpVOfxKvI0VpcMOWTacjgn4h/igUTzoCxOFVSdoHXj/mlSqvjJaZI02n3UTHCwyjaBwMHgj9M0HrueQDjAA6fKlSrO9NGNHjW41KKOTlPMBI9eOlHeLIFstRg8oIrhEL7F2o24Z/L0FKlSUIULuTvYE55z0q0+FbhjpUjfyx/EFY5zlhSpVSiuPFszfhbFv8AzbO0cAYqAspmEsRb4mMYyT0+1KlTPQsOlxmSWTLYGM8DmlSpVqM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6" name="Picture 6" descr="http://t3.gstatic.com/images?q=tbn:ANd9GcTWcMaJVRDnEWoRg2uq4soDADWL-CFnrTih80nVGLzTyKjRtAVK8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000108"/>
            <a:ext cx="3429024" cy="510626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33575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зими</a:t>
            </a:r>
            <a:r>
              <a:rPr lang="ru-RU" dirty="0" smtClean="0"/>
              <a:t> Зерова та </a:t>
            </a:r>
            <a:r>
              <a:rPr lang="ru-RU" dirty="0" err="1" smtClean="0"/>
              <a:t>засуджених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за </a:t>
            </a:r>
            <a:r>
              <a:rPr lang="ru-RU" dirty="0" err="1" smtClean="0"/>
              <a:t>тією</a:t>
            </a:r>
            <a:r>
              <a:rPr lang="ru-RU" dirty="0" smtClean="0"/>
              <a:t> ж справою </a:t>
            </a:r>
            <a:r>
              <a:rPr lang="ru-RU" dirty="0" err="1" smtClean="0"/>
              <a:t>відправлено</a:t>
            </a:r>
            <a:r>
              <a:rPr lang="ru-RU" dirty="0" smtClean="0"/>
              <a:t> до </a:t>
            </a:r>
            <a:r>
              <a:rPr lang="ru-RU" dirty="0" err="1" smtClean="0"/>
              <a:t>Карелії</a:t>
            </a:r>
            <a:r>
              <a:rPr lang="ru-RU" dirty="0" smtClean="0"/>
              <a:t> за маршрутом: «</a:t>
            </a:r>
            <a:r>
              <a:rPr lang="ru-RU" dirty="0" err="1" smtClean="0"/>
              <a:t>Ведмежа</a:t>
            </a:r>
            <a:r>
              <a:rPr lang="ru-RU" dirty="0" smtClean="0"/>
              <a:t> </a:t>
            </a:r>
            <a:r>
              <a:rPr lang="ru-RU" dirty="0" err="1" smtClean="0"/>
              <a:t>Гора-Кем-Соловки</a:t>
            </a:r>
            <a:r>
              <a:rPr lang="ru-RU" dirty="0" smtClean="0"/>
              <a:t>». В пункт </a:t>
            </a:r>
            <a:r>
              <a:rPr lang="ru-RU" dirty="0" err="1" smtClean="0"/>
              <a:t>призначення</a:t>
            </a:r>
            <a:r>
              <a:rPr lang="ru-RU" dirty="0" smtClean="0"/>
              <a:t> вони </a:t>
            </a:r>
            <a:r>
              <a:rPr lang="ru-RU" dirty="0" err="1" smtClean="0"/>
              <a:t>прибули</a:t>
            </a:r>
            <a:r>
              <a:rPr lang="ru-RU" dirty="0" smtClean="0"/>
              <a:t> у </a:t>
            </a:r>
            <a:r>
              <a:rPr lang="ru-RU" dirty="0" err="1" smtClean="0"/>
              <a:t>червні</a:t>
            </a:r>
            <a:r>
              <a:rPr lang="ru-RU" dirty="0" smtClean="0"/>
              <a:t> 1936 року. Як </a:t>
            </a:r>
            <a:r>
              <a:rPr lang="ru-RU" dirty="0" err="1" smtClean="0"/>
              <a:t>згадували</a:t>
            </a:r>
            <a:r>
              <a:rPr lang="ru-RU" dirty="0" smtClean="0"/>
              <a:t> </a:t>
            </a:r>
            <a:r>
              <a:rPr lang="ru-RU" dirty="0" err="1" smtClean="0"/>
              <a:t>ув'язнені</a:t>
            </a:r>
            <a:r>
              <a:rPr lang="ru-RU" dirty="0" smtClean="0"/>
              <a:t>, </a:t>
            </a:r>
            <a:r>
              <a:rPr lang="ru-RU" dirty="0" err="1" smtClean="0"/>
              <a:t>спершу</a:t>
            </a:r>
            <a:r>
              <a:rPr lang="ru-RU" dirty="0" smtClean="0"/>
              <a:t> режим у </a:t>
            </a:r>
            <a:r>
              <a:rPr lang="ru-RU" dirty="0" err="1" smtClean="0"/>
              <a:t>таборі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«</a:t>
            </a:r>
            <a:r>
              <a:rPr lang="ru-RU" dirty="0" err="1" smtClean="0"/>
              <a:t>ліберальним</a:t>
            </a:r>
            <a:r>
              <a:rPr lang="ru-RU" dirty="0" smtClean="0"/>
              <a:t>». За станом </a:t>
            </a:r>
            <a:r>
              <a:rPr lang="ru-RU" dirty="0" err="1" smtClean="0"/>
              <a:t>здоров'я</a:t>
            </a:r>
            <a:r>
              <a:rPr lang="ru-RU" dirty="0" smtClean="0"/>
              <a:t> М. Зеров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лісорубом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прибирав </a:t>
            </a:r>
            <a:r>
              <a:rPr lang="ru-RU" dirty="0" err="1" smtClean="0"/>
              <a:t>кімнати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50" name="Picture 2" descr="http://upload.wikimedia.org/wikipedia/commons/thumb/3/33/Russia_Bolshoy_Soloveckiy_Island_Dam.jpg/200px-Russia_Bolshoy_Soloveckiy_Island_Da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4786314" cy="607223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9 жовтня 1937 «справа Зерова та ін.» була переглянута особливою трійкою УНКВС по Ленінградській області. Засуджено до розстрілу. Зеров разом з багатьма іншими </a:t>
            </a:r>
            <a:r>
              <a:rPr lang="uk-UA" dirty="0" err="1" smtClean="0"/>
              <a:t>пердставниками</a:t>
            </a:r>
            <a:r>
              <a:rPr lang="uk-UA" dirty="0" smtClean="0"/>
              <a:t> української культури був розстріляний в селищі </a:t>
            </a:r>
            <a:r>
              <a:rPr lang="uk-UA" dirty="0" err="1" smtClean="0"/>
              <a:t>Сандармох</a:t>
            </a:r>
            <a:r>
              <a:rPr lang="uk-UA" dirty="0" smtClean="0"/>
              <a:t> 3 листопада 1937 року. З документів відомо, що Миколу Зерова застрелив капітан держбезпеки </a:t>
            </a:r>
            <a:r>
              <a:rPr lang="uk-UA" dirty="0" err="1" smtClean="0"/>
              <a:t>Міхаїл</a:t>
            </a:r>
            <a:r>
              <a:rPr lang="uk-UA" dirty="0" smtClean="0"/>
              <a:t> Матвєєв.</a:t>
            </a:r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40962" name="Picture 2" descr="http://upload.wikimedia.org/wikipedia/uk/thumb/f/ff/%D0%9A%D0%B5%D0%BD%D0%BE%D1%82%D0%B0%D1%84_%D0%97%D1%94%D1%80%D0%BE%D0%B2%D0%B0.jpg/200px-%D0%9A%D0%B5%D0%BD%D0%BE%D1%82%D0%B0%D1%84_%D0%97%D1%94%D1%80%D0%BE%D0%B2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6275" y="428604"/>
            <a:ext cx="4277725" cy="35719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vi-VN" dirty="0" smtClean="0"/>
              <a:t>Мико́ла Костянти́нович Зе́ров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132" y="928670"/>
            <a:ext cx="3571868" cy="5929330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/>
              <a:t>(26 квітня 1890, Зіньків — 3 листопада 1937, Сандармох, Республіка Карелія) — український літературознавець, аналітичний критик, полеміст, лідер «неокласиків», майстер сонетної форми і перекладач античної поезії.</a:t>
            </a:r>
            <a:endParaRPr lang="uk-UA" dirty="0"/>
          </a:p>
        </p:txBody>
      </p:sp>
      <p:pic>
        <p:nvPicPr>
          <p:cNvPr id="26626" name="Picture 2" descr="Zer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3903609" cy="557151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274638"/>
            <a:ext cx="390048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Освіта і перші публікації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00562" cy="34290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Микола Зеров народився 26 квітня 1890 року в повітовому місті Зінькові на Полтавщині в багатодітній сім'ї вчителя місцевої двокласної школи. (Мати Марія Яківна походила з козацького роду </a:t>
            </a:r>
            <a:r>
              <a:rPr lang="uk-UA" dirty="0" err="1" smtClean="0"/>
              <a:t>Яреськів</a:t>
            </a:r>
            <a:r>
              <a:rPr lang="uk-UA" dirty="0" smtClean="0"/>
              <a:t> з-під Диканьки).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000496" y="2786058"/>
            <a:ext cx="5143504" cy="4071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закінченні Зіньківської школи, де його однокласником був майбутній гуморист Остап Вишня, Зеров учився в Охтирській та Першій Київській гімназіях (1903–1908). У 1909–1914 роках — студент історико-філологічного факультету Київського університету Святого Володимира.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2" name="Picture 2" descr="http://t3.gstatic.com/images?q=tbn:ANd9GcTWcMaJVRDnEWoRg2uq4soDADWL-CFnrTih80nVGLzTyKjRtAVK8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286124"/>
            <a:ext cx="3532531" cy="385762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769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42"/>
                <a:gridCol w="7500958"/>
              </a:tblGrid>
              <a:tr h="399402">
                <a:tc gridSpan="2"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ХРОНОЛОГІЯ</a:t>
                      </a:r>
                      <a:endParaRPr lang="uk-UA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98482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1912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з'явилися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друком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перші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статті</a:t>
                      </a:r>
                      <a:r>
                        <a:rPr lang="ru-RU" sz="2400" dirty="0" smtClean="0"/>
                        <a:t> та </a:t>
                      </a:r>
                      <a:r>
                        <a:rPr lang="ru-RU" sz="2400" dirty="0" err="1" smtClean="0"/>
                        <a:t>рецензії</a:t>
                      </a:r>
                      <a:r>
                        <a:rPr lang="ru-RU" sz="2400" dirty="0" smtClean="0"/>
                        <a:t> Зерова в </a:t>
                      </a:r>
                      <a:r>
                        <a:rPr lang="ru-RU" sz="2400" dirty="0" err="1" smtClean="0"/>
                        <a:t>журналі</a:t>
                      </a:r>
                      <a:r>
                        <a:rPr lang="ru-RU" sz="2400" dirty="0" smtClean="0"/>
                        <a:t> «</a:t>
                      </a:r>
                      <a:r>
                        <a:rPr lang="ru-RU" sz="2400" dirty="0" err="1" smtClean="0"/>
                        <a:t>Світло</a:t>
                      </a:r>
                      <a:r>
                        <a:rPr lang="ru-RU" sz="2400" dirty="0" smtClean="0"/>
                        <a:t>», </a:t>
                      </a:r>
                      <a:r>
                        <a:rPr lang="ru-RU" sz="2400" dirty="0" err="1" smtClean="0"/>
                        <a:t>газеті</a:t>
                      </a:r>
                      <a:r>
                        <a:rPr lang="ru-RU" sz="2400" dirty="0" smtClean="0"/>
                        <a:t> «Рада». </a:t>
                      </a:r>
                      <a:endParaRPr lang="uk-UA" sz="2400" dirty="0"/>
                    </a:p>
                  </a:txBody>
                  <a:tcPr/>
                </a:tc>
              </a:tr>
              <a:tr h="12802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 1914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року за наказом попечителя </a:t>
                      </a:r>
                      <a:r>
                        <a:rPr lang="ru-RU" sz="2400" dirty="0" err="1" smtClean="0"/>
                        <a:t>Київського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навчального</a:t>
                      </a:r>
                      <a:r>
                        <a:rPr lang="ru-RU" sz="2400" dirty="0" smtClean="0"/>
                        <a:t> округу Зерова </a:t>
                      </a:r>
                      <a:r>
                        <a:rPr lang="ru-RU" sz="2400" dirty="0" err="1" smtClean="0"/>
                        <a:t>призначено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викладачем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історії</a:t>
                      </a:r>
                      <a:r>
                        <a:rPr lang="ru-RU" sz="2400" dirty="0" smtClean="0"/>
                        <a:t> до </a:t>
                      </a:r>
                      <a:r>
                        <a:rPr lang="ru-RU" sz="2400" dirty="0" err="1" smtClean="0"/>
                        <a:t>Златопільської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чоловічої</a:t>
                      </a:r>
                      <a:r>
                        <a:rPr lang="en-US" sz="2400" dirty="0" smtClean="0"/>
                        <a:t> </a:t>
                      </a:r>
                      <a:r>
                        <a:rPr lang="uk-UA" sz="2400" dirty="0" smtClean="0"/>
                        <a:t>гімназії</a:t>
                      </a:r>
                      <a:endParaRPr lang="uk-UA" sz="2400" dirty="0"/>
                    </a:p>
                  </a:txBody>
                  <a:tcPr/>
                </a:tc>
              </a:tr>
              <a:tr h="783709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з жовтня 1916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жіночої гімназії.</a:t>
                      </a:r>
                      <a:endParaRPr lang="uk-UA" sz="2400" dirty="0"/>
                    </a:p>
                  </a:txBody>
                  <a:tcPr/>
                </a:tc>
              </a:tr>
              <a:tr h="106007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 1917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Зеров </a:t>
                      </a:r>
                      <a:r>
                        <a:rPr lang="ru-RU" sz="2400" dirty="0" err="1" smtClean="0"/>
                        <a:t>учителює</a:t>
                      </a:r>
                      <a:r>
                        <a:rPr lang="ru-RU" sz="2400" dirty="0" smtClean="0"/>
                        <a:t> в </a:t>
                      </a:r>
                      <a:r>
                        <a:rPr lang="ru-RU" sz="2400" dirty="0" err="1" smtClean="0"/>
                        <a:t>Другій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Київській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гімназії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імені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Кирило-Мефодіївського</a:t>
                      </a:r>
                      <a:r>
                        <a:rPr lang="ru-RU" sz="2400" dirty="0" smtClean="0"/>
                        <a:t> братства та </a:t>
                      </a:r>
                      <a:r>
                        <a:rPr lang="ru-RU" sz="2400" dirty="0" err="1" smtClean="0"/>
                        <a:t>викладає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латину</a:t>
                      </a:r>
                      <a:r>
                        <a:rPr lang="ru-RU" sz="2400" dirty="0" smtClean="0"/>
                        <a:t>.</a:t>
                      </a:r>
                      <a:endParaRPr lang="uk-UA" sz="2400" dirty="0"/>
                    </a:p>
                  </a:txBody>
                  <a:tcPr/>
                </a:tc>
              </a:tr>
              <a:tr h="1280276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1918–1920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викладає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українознавство</a:t>
                      </a:r>
                      <a:r>
                        <a:rPr lang="ru-RU" sz="2400" dirty="0" smtClean="0"/>
                        <a:t> в </a:t>
                      </a:r>
                      <a:r>
                        <a:rPr lang="ru-RU" sz="2400" dirty="0" err="1" smtClean="0"/>
                        <a:t>Архітектурному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інституті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2400" dirty="0" err="1" smtClean="0"/>
                        <a:t>працює</a:t>
                      </a:r>
                      <a:r>
                        <a:rPr lang="ru-RU" sz="2400" dirty="0" smtClean="0"/>
                        <a:t> редактором </a:t>
                      </a:r>
                      <a:r>
                        <a:rPr lang="ru-RU" sz="2400" dirty="0" err="1" smtClean="0"/>
                        <a:t>бібліографічного</a:t>
                      </a:r>
                      <a:r>
                        <a:rPr lang="ru-RU" sz="2400" dirty="0" smtClean="0"/>
                        <a:t> журналу «</a:t>
                      </a:r>
                      <a:r>
                        <a:rPr lang="ru-RU" sz="2400" dirty="0" err="1" smtClean="0"/>
                        <a:t>Книгарь</a:t>
                      </a:r>
                      <a:r>
                        <a:rPr lang="ru-RU" sz="2400" dirty="0" smtClean="0"/>
                        <a:t>»</a:t>
                      </a:r>
                      <a:endParaRPr lang="uk-UA" sz="2400" dirty="0"/>
                    </a:p>
                  </a:txBody>
                  <a:tcPr/>
                </a:tc>
              </a:tr>
              <a:tr h="78370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 </a:t>
                      </a:r>
                      <a:r>
                        <a:rPr lang="ru-RU" sz="2400" dirty="0" err="1" smtClean="0"/>
                        <a:t>осені</a:t>
                      </a:r>
                      <a:r>
                        <a:rPr lang="ru-RU" sz="2400" dirty="0" smtClean="0"/>
                        <a:t> 1923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професор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Київського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інституту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народної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освіти</a:t>
                      </a:r>
                      <a:r>
                        <a:rPr lang="ru-RU" sz="2400" dirty="0" smtClean="0"/>
                        <a:t>.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019243" cy="3143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285"/>
                <a:gridCol w="7500958"/>
              </a:tblGrid>
              <a:tr h="1456627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В цей час </a:t>
                      </a:r>
                      <a:endParaRPr lang="uk-UA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Зеров увійшов до елітарного гуртка діячів української культури(обговорювалися проблеми розвитку української літератури, малярства, графіки.)</a:t>
                      </a:r>
                      <a:endParaRPr lang="uk-UA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86621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1920</a:t>
                      </a:r>
                      <a:endParaRPr lang="uk-UA" sz="2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одружився із Софією Лободою і почав серйозно замислюватися про наукову діяльність; вийшли підготовлені ним «Антологія римської поезії» та «Нова українська поезія», </a:t>
                      </a:r>
                      <a:endParaRPr lang="uk-UA" sz="2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4578" name="Picture 2" descr="http://t1.gstatic.com/images?q=tbn:ANd9GcRDiUNWvKnZRH0atjwTe-QsFvvpX-DBhr6vGBjnvnjKWbdOVUJE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86124"/>
            <a:ext cx="7215238" cy="357187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74638"/>
            <a:ext cx="511493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1920–1923: Баришівка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3786182" cy="65722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 голодного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Миколу</a:t>
            </a:r>
            <a:r>
              <a:rPr lang="ru-RU" dirty="0" smtClean="0"/>
              <a:t> Зерова </a:t>
            </a:r>
            <a:r>
              <a:rPr lang="ru-RU" dirty="0" err="1" smtClean="0"/>
              <a:t>запрошують</a:t>
            </a:r>
            <a:r>
              <a:rPr lang="ru-RU" dirty="0" smtClean="0"/>
              <a:t> на роботу в </a:t>
            </a:r>
            <a:r>
              <a:rPr lang="ru-RU" dirty="0" err="1" smtClean="0"/>
              <a:t>Баришівську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соціально-економічну</a:t>
            </a:r>
            <a:r>
              <a:rPr lang="ru-RU" dirty="0" smtClean="0"/>
              <a:t> школу, 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жовтня</a:t>
            </a:r>
            <a:r>
              <a:rPr lang="ru-RU" dirty="0" smtClean="0"/>
              <a:t> 1923 року </a:t>
            </a:r>
            <a:r>
              <a:rPr lang="ru-RU" dirty="0" err="1" smtClean="0"/>
              <a:t>Микола</a:t>
            </a:r>
            <a:r>
              <a:rPr lang="ru-RU" dirty="0" smtClean="0"/>
              <a:t> Зеров став </a:t>
            </a:r>
            <a:r>
              <a:rPr lang="ru-RU" dirty="0" err="1" smtClean="0"/>
              <a:t>професором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endParaRPr lang="uk-UA" dirty="0"/>
          </a:p>
        </p:txBody>
      </p:sp>
      <p:pic>
        <p:nvPicPr>
          <p:cNvPr id="23554" name="Picture 2" descr="Головний корпус університет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644103"/>
            <a:ext cx="4333892" cy="6213897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71934" cy="1428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1923–1925: Неокласики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3900486" cy="285749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1923 року до Києва повернулося чимало письменників, що об'єднались у рамках </a:t>
            </a:r>
            <a:r>
              <a:rPr lang="uk-UA" dirty="0" err="1" smtClean="0"/>
              <a:t>АСПИСу</a:t>
            </a:r>
            <a:r>
              <a:rPr lang="uk-UA" dirty="0" smtClean="0"/>
              <a:t>. </a:t>
            </a:r>
            <a:endParaRPr lang="uk-UA" dirty="0"/>
          </a:p>
        </p:txBody>
      </p:sp>
      <p:pic>
        <p:nvPicPr>
          <p:cNvPr id="20484" name="Picture 4" descr="http://t0.gstatic.com/images?q=tbn:ANd9GcS4hBDNChVeBQaIlTpDBOeGYYNE3pWdrZKrRH_y78ntx7P1DfUt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4429124" cy="6200777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1.gstatic.com/images?q=tbn:ANd9GcROmovYNtClU3vMD05sq_aJ4ZtsqFdD22YZYgudfZOOUtn7yKHL"/>
          <p:cNvPicPr>
            <a:picLocks noChangeAspect="1" noChangeArrowheads="1"/>
          </p:cNvPicPr>
          <p:nvPr/>
        </p:nvPicPr>
        <p:blipFill>
          <a:blip r:embed="rId3"/>
          <a:srcRect l="20732" t="-14535" r="19512"/>
          <a:stretch>
            <a:fillRect/>
          </a:stretch>
        </p:blipFill>
        <p:spPr bwMode="auto">
          <a:xfrm>
            <a:off x="4143372" y="285728"/>
            <a:ext cx="4429156" cy="657227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6190"/>
            <a:ext cx="3929058" cy="307181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1924 рік розпочався з бурхливих дискусій. 3 січня на культкомісії Всеукраїнської Академії наук М. Зеров виголосив доповідь «Українська література в 1923 </a:t>
            </a:r>
            <a:r>
              <a:rPr lang="uk-UA" dirty="0" err="1" smtClean="0"/>
              <a:t>році”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32275"/>
            <a:ext cx="4614866" cy="2625725"/>
          </a:xfrm>
        </p:spPr>
        <p:txBody>
          <a:bodyPr/>
          <a:lstStyle/>
          <a:p>
            <a:r>
              <a:rPr lang="uk-UA" dirty="0" smtClean="0"/>
              <a:t>1924 року було надруковано «</a:t>
            </a:r>
            <a:r>
              <a:rPr lang="uk-UA" dirty="0" err="1" smtClean="0"/>
              <a:t>Камену</a:t>
            </a:r>
            <a:r>
              <a:rPr lang="uk-UA" dirty="0" smtClean="0"/>
              <a:t>»</a:t>
            </a:r>
            <a:endParaRPr lang="uk-UA" dirty="0"/>
          </a:p>
        </p:txBody>
      </p:sp>
      <p:pic>
        <p:nvPicPr>
          <p:cNvPr id="18434" name="Picture 2" descr="http://upload.wikimedia.org/wikipedia/commons/thumb/e/e0/Kamena.JPG/200px-Kame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6838" y="1285860"/>
            <a:ext cx="4097162" cy="557214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1823</Words>
  <Application>Microsoft Office PowerPoint</Application>
  <PresentationFormat>Экран (4:3)</PresentationFormat>
  <Paragraphs>70</Paragraphs>
  <Slides>16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Мико́ла Костянти́нович Зе́ров </vt:lpstr>
      <vt:lpstr>Мико́ла Костянти́нович Зе́ров </vt:lpstr>
      <vt:lpstr>Освіта і перші публікації</vt:lpstr>
      <vt:lpstr>Презентация PowerPoint</vt:lpstr>
      <vt:lpstr>Презентация PowerPoint</vt:lpstr>
      <vt:lpstr>1920–1923: Баришівка</vt:lpstr>
      <vt:lpstr>1923–1925: Неокласики</vt:lpstr>
      <vt:lpstr>Презентация PowerPoint</vt:lpstr>
      <vt:lpstr>Презентация PowerPoint</vt:lpstr>
      <vt:lpstr>1925–1928: Літературна дискусія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24</cp:revision>
  <dcterms:created xsi:type="dcterms:W3CDTF">2012-09-15T15:39:53Z</dcterms:created>
  <dcterms:modified xsi:type="dcterms:W3CDTF">2013-11-08T20:41:37Z</dcterms:modified>
</cp:coreProperties>
</file>